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10" r:id="rId2"/>
    <p:sldId id="257" r:id="rId3"/>
    <p:sldId id="264" r:id="rId4"/>
    <p:sldId id="323" r:id="rId5"/>
    <p:sldId id="307" r:id="rId6"/>
    <p:sldId id="318" r:id="rId7"/>
    <p:sldId id="317" r:id="rId8"/>
    <p:sldId id="301" r:id="rId9"/>
    <p:sldId id="319" r:id="rId10"/>
    <p:sldId id="322" r:id="rId11"/>
    <p:sldId id="321" r:id="rId12"/>
    <p:sldId id="313" r:id="rId13"/>
    <p:sldId id="329" r:id="rId14"/>
    <p:sldId id="326" r:id="rId15"/>
    <p:sldId id="332" r:id="rId16"/>
    <p:sldId id="330" r:id="rId17"/>
    <p:sldId id="333" r:id="rId18"/>
    <p:sldId id="312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sted, Charlotte" initials="KC" lastIdx="1" clrIdx="0">
    <p:extLst>
      <p:ext uri="{19B8F6BF-5375-455C-9EA6-DF929625EA0E}">
        <p15:presenceInfo xmlns:p15="http://schemas.microsoft.com/office/powerpoint/2012/main" userId="S::ck325@exeter.ac.uk::6215508c-5d56-4874-b791-5dd8e25c9e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4E1"/>
    <a:srgbClr val="8AB833"/>
    <a:srgbClr val="D8CAE1"/>
    <a:srgbClr val="9657C0"/>
    <a:srgbClr val="4754DC"/>
    <a:srgbClr val="C97362"/>
    <a:srgbClr val="5B79A5"/>
    <a:srgbClr val="FD5500"/>
    <a:srgbClr val="549E3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6"/>
    <p:restoredTop sz="82770"/>
  </p:normalViewPr>
  <p:slideViewPr>
    <p:cSldViewPr snapToGrid="0" snapToObjects="1">
      <p:cViewPr varScale="1">
        <p:scale>
          <a:sx n="49" d="100"/>
          <a:sy n="49" d="100"/>
        </p:scale>
        <p:origin x="208" y="9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3382C-4CAD-4164-9434-DB4857D94F3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9BB5EA-38ED-41ED-84FF-C9A33C30E1E8}">
      <dgm:prSet/>
      <dgm:spPr/>
      <dgm:t>
        <a:bodyPr/>
        <a:lstStyle/>
        <a:p>
          <a:r>
            <a:rPr lang="en-GB" u="sng" dirty="0"/>
            <a:t>Jewish</a:t>
          </a:r>
          <a:r>
            <a:rPr lang="en-GB" dirty="0"/>
            <a:t>: someone who identifies as Jewish by religion or ethnicity</a:t>
          </a:r>
          <a:endParaRPr lang="en-US" dirty="0"/>
        </a:p>
      </dgm:t>
    </dgm:pt>
    <dgm:pt modelId="{957390B8-BCAA-4D98-AF95-A784A26B3952}" type="parTrans" cxnId="{908C5A93-F792-4D40-9D96-C3F504117D91}">
      <dgm:prSet/>
      <dgm:spPr/>
      <dgm:t>
        <a:bodyPr/>
        <a:lstStyle/>
        <a:p>
          <a:endParaRPr lang="en-US"/>
        </a:p>
      </dgm:t>
    </dgm:pt>
    <dgm:pt modelId="{931CDABA-A268-4973-86C4-1E27AF497D7B}" type="sibTrans" cxnId="{908C5A93-F792-4D40-9D96-C3F504117D91}">
      <dgm:prSet/>
      <dgm:spPr/>
      <dgm:t>
        <a:bodyPr/>
        <a:lstStyle/>
        <a:p>
          <a:endParaRPr lang="en-US"/>
        </a:p>
      </dgm:t>
    </dgm:pt>
    <dgm:pt modelId="{C2A6A937-F7DA-4B06-8BDD-8DFCE19AA917}">
      <dgm:prSet/>
      <dgm:spPr/>
      <dgm:t>
        <a:bodyPr/>
        <a:lstStyle/>
        <a:p>
          <a:r>
            <a:rPr lang="en-GB" u="sng" dirty="0"/>
            <a:t>Judaism</a:t>
          </a:r>
          <a:r>
            <a:rPr lang="en-GB" dirty="0"/>
            <a:t>: a religion that is nearly 4000 years old</a:t>
          </a:r>
          <a:endParaRPr lang="en-US" dirty="0"/>
        </a:p>
      </dgm:t>
    </dgm:pt>
    <dgm:pt modelId="{7D8C43D1-B2F8-407E-BE17-C59F9ADBAA4E}" type="parTrans" cxnId="{10B33543-9FE5-4FD8-ABF6-3F07EDD0B17E}">
      <dgm:prSet/>
      <dgm:spPr/>
      <dgm:t>
        <a:bodyPr/>
        <a:lstStyle/>
        <a:p>
          <a:endParaRPr lang="en-US"/>
        </a:p>
      </dgm:t>
    </dgm:pt>
    <dgm:pt modelId="{C0B1CD51-64E5-4297-8E5D-0ACCEF1B4FAA}" type="sibTrans" cxnId="{10B33543-9FE5-4FD8-ABF6-3F07EDD0B17E}">
      <dgm:prSet/>
      <dgm:spPr/>
      <dgm:t>
        <a:bodyPr/>
        <a:lstStyle/>
        <a:p>
          <a:endParaRPr lang="en-US"/>
        </a:p>
      </dgm:t>
    </dgm:pt>
    <dgm:pt modelId="{072B171D-8F89-49F2-A8CC-742294B6908D}">
      <dgm:prSet/>
      <dgm:spPr/>
      <dgm:t>
        <a:bodyPr/>
        <a:lstStyle/>
        <a:p>
          <a:r>
            <a:rPr lang="en-GB" u="sng" dirty="0"/>
            <a:t>Antisemitism</a:t>
          </a:r>
          <a:r>
            <a:rPr lang="en-GB" dirty="0"/>
            <a:t>: hostility, prejudice or discrimination against someone because they are Jewish</a:t>
          </a:r>
          <a:endParaRPr lang="en-US" dirty="0"/>
        </a:p>
      </dgm:t>
    </dgm:pt>
    <dgm:pt modelId="{F28649E5-76FC-4526-8C7B-FC29F5A5276D}" type="parTrans" cxnId="{36E43077-594C-49F5-A1E6-FFE17E78E12C}">
      <dgm:prSet/>
      <dgm:spPr/>
      <dgm:t>
        <a:bodyPr/>
        <a:lstStyle/>
        <a:p>
          <a:endParaRPr lang="en-US"/>
        </a:p>
      </dgm:t>
    </dgm:pt>
    <dgm:pt modelId="{AAE9D01E-585B-4CBD-B8A3-9F6A1CBF87AC}" type="sibTrans" cxnId="{36E43077-594C-49F5-A1E6-FFE17E78E12C}">
      <dgm:prSet/>
      <dgm:spPr/>
      <dgm:t>
        <a:bodyPr/>
        <a:lstStyle/>
        <a:p>
          <a:endParaRPr lang="en-US"/>
        </a:p>
      </dgm:t>
    </dgm:pt>
    <dgm:pt modelId="{A473AFD5-3B44-1E44-A76B-027C8A32A681}" type="pres">
      <dgm:prSet presAssocID="{C443382C-4CAD-4164-9434-DB4857D94F33}" presName="linear" presStyleCnt="0">
        <dgm:presLayoutVars>
          <dgm:animLvl val="lvl"/>
          <dgm:resizeHandles val="exact"/>
        </dgm:presLayoutVars>
      </dgm:prSet>
      <dgm:spPr/>
    </dgm:pt>
    <dgm:pt modelId="{2D522CF4-7B5E-204D-B5E1-4C965BAD172F}" type="pres">
      <dgm:prSet presAssocID="{FC9BB5EA-38ED-41ED-84FF-C9A33C30E1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F41679-A6EC-DD4A-B291-1B605E060041}" type="pres">
      <dgm:prSet presAssocID="{931CDABA-A268-4973-86C4-1E27AF497D7B}" presName="spacer" presStyleCnt="0"/>
      <dgm:spPr/>
    </dgm:pt>
    <dgm:pt modelId="{5A09DA6D-101D-7F47-83FA-D61AFD45FE83}" type="pres">
      <dgm:prSet presAssocID="{C2A6A937-F7DA-4B06-8BDD-8DFCE19AA917}" presName="parentText" presStyleLbl="node1" presStyleIdx="1" presStyleCnt="3" custLinFactY="138596" custLinFactNeighborX="2421" custLinFactNeighborY="200000">
        <dgm:presLayoutVars>
          <dgm:chMax val="0"/>
          <dgm:bulletEnabled val="1"/>
        </dgm:presLayoutVars>
      </dgm:prSet>
      <dgm:spPr/>
    </dgm:pt>
    <dgm:pt modelId="{69045142-38C3-734C-84E2-70D51159FDBC}" type="pres">
      <dgm:prSet presAssocID="{C0B1CD51-64E5-4297-8E5D-0ACCEF1B4FAA}" presName="spacer" presStyleCnt="0"/>
      <dgm:spPr/>
    </dgm:pt>
    <dgm:pt modelId="{D35B31F5-2DDC-CE4B-BD15-E4E762E0DCEE}" type="pres">
      <dgm:prSet presAssocID="{072B171D-8F89-49F2-A8CC-742294B6908D}" presName="parentText" presStyleLbl="node1" presStyleIdx="2" presStyleCnt="3" custLinFactY="-98841" custLinFactNeighborX="-1786" custLinFactNeighborY="-100000">
        <dgm:presLayoutVars>
          <dgm:chMax val="0"/>
          <dgm:bulletEnabled val="1"/>
        </dgm:presLayoutVars>
      </dgm:prSet>
      <dgm:spPr/>
    </dgm:pt>
  </dgm:ptLst>
  <dgm:cxnLst>
    <dgm:cxn modelId="{EF2EF702-2B35-A440-9628-F34E2C45C88D}" type="presOf" srcId="{FC9BB5EA-38ED-41ED-84FF-C9A33C30E1E8}" destId="{2D522CF4-7B5E-204D-B5E1-4C965BAD172F}" srcOrd="0" destOrd="0" presId="urn:microsoft.com/office/officeart/2005/8/layout/vList2"/>
    <dgm:cxn modelId="{CBB7C43B-2B28-4B48-B919-2665F4EC42C7}" type="presOf" srcId="{C2A6A937-F7DA-4B06-8BDD-8DFCE19AA917}" destId="{5A09DA6D-101D-7F47-83FA-D61AFD45FE83}" srcOrd="0" destOrd="0" presId="urn:microsoft.com/office/officeart/2005/8/layout/vList2"/>
    <dgm:cxn modelId="{AC80E63C-D495-884C-86C6-75F82722624D}" type="presOf" srcId="{C443382C-4CAD-4164-9434-DB4857D94F33}" destId="{A473AFD5-3B44-1E44-A76B-027C8A32A681}" srcOrd="0" destOrd="0" presId="urn:microsoft.com/office/officeart/2005/8/layout/vList2"/>
    <dgm:cxn modelId="{10B33543-9FE5-4FD8-ABF6-3F07EDD0B17E}" srcId="{C443382C-4CAD-4164-9434-DB4857D94F33}" destId="{C2A6A937-F7DA-4B06-8BDD-8DFCE19AA917}" srcOrd="1" destOrd="0" parTransId="{7D8C43D1-B2F8-407E-BE17-C59F9ADBAA4E}" sibTransId="{C0B1CD51-64E5-4297-8E5D-0ACCEF1B4FAA}"/>
    <dgm:cxn modelId="{36E43077-594C-49F5-A1E6-FFE17E78E12C}" srcId="{C443382C-4CAD-4164-9434-DB4857D94F33}" destId="{072B171D-8F89-49F2-A8CC-742294B6908D}" srcOrd="2" destOrd="0" parTransId="{F28649E5-76FC-4526-8C7B-FC29F5A5276D}" sibTransId="{AAE9D01E-585B-4CBD-B8A3-9F6A1CBF87AC}"/>
    <dgm:cxn modelId="{73C42B91-889A-214C-B62E-B6DDBA7EFB50}" type="presOf" srcId="{072B171D-8F89-49F2-A8CC-742294B6908D}" destId="{D35B31F5-2DDC-CE4B-BD15-E4E762E0DCEE}" srcOrd="0" destOrd="0" presId="urn:microsoft.com/office/officeart/2005/8/layout/vList2"/>
    <dgm:cxn modelId="{908C5A93-F792-4D40-9D96-C3F504117D91}" srcId="{C443382C-4CAD-4164-9434-DB4857D94F33}" destId="{FC9BB5EA-38ED-41ED-84FF-C9A33C30E1E8}" srcOrd="0" destOrd="0" parTransId="{957390B8-BCAA-4D98-AF95-A784A26B3952}" sibTransId="{931CDABA-A268-4973-86C4-1E27AF497D7B}"/>
    <dgm:cxn modelId="{6D3573B7-3E11-C343-B79F-3B63995A9AA0}" type="presParOf" srcId="{A473AFD5-3B44-1E44-A76B-027C8A32A681}" destId="{2D522CF4-7B5E-204D-B5E1-4C965BAD172F}" srcOrd="0" destOrd="0" presId="urn:microsoft.com/office/officeart/2005/8/layout/vList2"/>
    <dgm:cxn modelId="{BDA3AEBB-7414-0342-A0AD-D767DC52670B}" type="presParOf" srcId="{A473AFD5-3B44-1E44-A76B-027C8A32A681}" destId="{3EF41679-A6EC-DD4A-B291-1B605E060041}" srcOrd="1" destOrd="0" presId="urn:microsoft.com/office/officeart/2005/8/layout/vList2"/>
    <dgm:cxn modelId="{51CDB6FE-B996-434E-AA2C-5A3F92C7DFB7}" type="presParOf" srcId="{A473AFD5-3B44-1E44-A76B-027C8A32A681}" destId="{5A09DA6D-101D-7F47-83FA-D61AFD45FE83}" srcOrd="2" destOrd="0" presId="urn:microsoft.com/office/officeart/2005/8/layout/vList2"/>
    <dgm:cxn modelId="{2A1F578F-C7BB-6C49-B880-681853266D02}" type="presParOf" srcId="{A473AFD5-3B44-1E44-A76B-027C8A32A681}" destId="{69045142-38C3-734C-84E2-70D51159FDBC}" srcOrd="3" destOrd="0" presId="urn:microsoft.com/office/officeart/2005/8/layout/vList2"/>
    <dgm:cxn modelId="{8ECB5ACA-DB24-E849-96C9-34FA15370347}" type="presParOf" srcId="{A473AFD5-3B44-1E44-A76B-027C8A32A681}" destId="{D35B31F5-2DDC-CE4B-BD15-E4E762E0DC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48E98-A74B-4ECD-8B9B-ED37AABCA7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54ADA2-3EE2-4A01-8527-33E103063981}">
      <dgm:prSet/>
      <dgm:spPr>
        <a:solidFill>
          <a:schemeClr val="accent3"/>
        </a:solidFill>
      </dgm:spPr>
      <dgm:t>
        <a:bodyPr/>
        <a:lstStyle/>
        <a:p>
          <a:r>
            <a:rPr lang="en-GB" u="sng" dirty="0"/>
            <a:t>Pogrom</a:t>
          </a:r>
          <a:r>
            <a:rPr lang="en-GB" dirty="0"/>
            <a:t>: a violent attack on Jews</a:t>
          </a:r>
          <a:endParaRPr lang="en-US" dirty="0"/>
        </a:p>
      </dgm:t>
    </dgm:pt>
    <dgm:pt modelId="{705761B8-24B6-4E71-92B1-5C45637C4ED7}" type="parTrans" cxnId="{9C0127E9-692B-4F6E-BFA1-854E09172463}">
      <dgm:prSet/>
      <dgm:spPr/>
      <dgm:t>
        <a:bodyPr/>
        <a:lstStyle/>
        <a:p>
          <a:endParaRPr lang="en-US"/>
        </a:p>
      </dgm:t>
    </dgm:pt>
    <dgm:pt modelId="{5223C85A-7F12-4860-81C9-7FAE0A6E8556}" type="sibTrans" cxnId="{9C0127E9-692B-4F6E-BFA1-854E09172463}">
      <dgm:prSet/>
      <dgm:spPr/>
      <dgm:t>
        <a:bodyPr/>
        <a:lstStyle/>
        <a:p>
          <a:endParaRPr lang="en-US"/>
        </a:p>
      </dgm:t>
    </dgm:pt>
    <dgm:pt modelId="{F0D3DB9D-8AAA-4387-8C7C-C78D5D6A5385}">
      <dgm:prSet/>
      <dgm:spPr>
        <a:solidFill>
          <a:schemeClr val="accent2"/>
        </a:solidFill>
      </dgm:spPr>
      <dgm:t>
        <a:bodyPr/>
        <a:lstStyle/>
        <a:p>
          <a:r>
            <a:rPr lang="en-GB" u="sng" dirty="0"/>
            <a:t>Zionism</a:t>
          </a:r>
          <a:r>
            <a:rPr lang="en-GB" dirty="0"/>
            <a:t>: a nationalist movement to establish a Jewish state between the Mediterranean Sea and the River Jordan </a:t>
          </a:r>
          <a:r>
            <a:rPr lang="en-GB" dirty="0">
              <a:solidFill>
                <a:srgbClr val="C074E1"/>
              </a:solidFill>
            </a:rPr>
            <a:t>(in Palestine-Israel)</a:t>
          </a:r>
          <a:endParaRPr lang="en-US" dirty="0">
            <a:solidFill>
              <a:srgbClr val="C074E1"/>
            </a:solidFill>
          </a:endParaRPr>
        </a:p>
      </dgm:t>
    </dgm:pt>
    <dgm:pt modelId="{6DECEAC6-1736-48D1-901D-77843F4178DE}" type="parTrans" cxnId="{83DBB83B-DD10-44D6-AC35-0BC7500CC2D5}">
      <dgm:prSet/>
      <dgm:spPr/>
      <dgm:t>
        <a:bodyPr/>
        <a:lstStyle/>
        <a:p>
          <a:endParaRPr lang="en-US"/>
        </a:p>
      </dgm:t>
    </dgm:pt>
    <dgm:pt modelId="{DF601C03-3039-4615-85FB-0B52897ED44E}" type="sibTrans" cxnId="{83DBB83B-DD10-44D6-AC35-0BC7500CC2D5}">
      <dgm:prSet/>
      <dgm:spPr/>
      <dgm:t>
        <a:bodyPr/>
        <a:lstStyle/>
        <a:p>
          <a:endParaRPr lang="en-US"/>
        </a:p>
      </dgm:t>
    </dgm:pt>
    <dgm:pt modelId="{B5635288-0669-DE48-9740-BCD379A16685}" type="pres">
      <dgm:prSet presAssocID="{AC148E98-A74B-4ECD-8B9B-ED37AABCA718}" presName="linear" presStyleCnt="0">
        <dgm:presLayoutVars>
          <dgm:animLvl val="lvl"/>
          <dgm:resizeHandles val="exact"/>
        </dgm:presLayoutVars>
      </dgm:prSet>
      <dgm:spPr/>
    </dgm:pt>
    <dgm:pt modelId="{CE00F245-FAC1-F44F-8156-02FA8F5F4233}" type="pres">
      <dgm:prSet presAssocID="{0F54ADA2-3EE2-4A01-8527-33E1030639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7328EE-A779-AA4D-BF22-2F4DE7AF03A9}" type="pres">
      <dgm:prSet presAssocID="{5223C85A-7F12-4860-81C9-7FAE0A6E8556}" presName="spacer" presStyleCnt="0"/>
      <dgm:spPr/>
    </dgm:pt>
    <dgm:pt modelId="{7757E7A7-5B08-0D4C-B536-58C0B6A67CE5}" type="pres">
      <dgm:prSet presAssocID="{F0D3DB9D-8AAA-4387-8C7C-C78D5D6A538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3DBB83B-DD10-44D6-AC35-0BC7500CC2D5}" srcId="{AC148E98-A74B-4ECD-8B9B-ED37AABCA718}" destId="{F0D3DB9D-8AAA-4387-8C7C-C78D5D6A5385}" srcOrd="1" destOrd="0" parTransId="{6DECEAC6-1736-48D1-901D-77843F4178DE}" sibTransId="{DF601C03-3039-4615-85FB-0B52897ED44E}"/>
    <dgm:cxn modelId="{BC3BEEA1-5717-7C43-A814-E11B451C388C}" type="presOf" srcId="{F0D3DB9D-8AAA-4387-8C7C-C78D5D6A5385}" destId="{7757E7A7-5B08-0D4C-B536-58C0B6A67CE5}" srcOrd="0" destOrd="0" presId="urn:microsoft.com/office/officeart/2005/8/layout/vList2"/>
    <dgm:cxn modelId="{6A5225DA-286A-1948-B0B1-DEDAC7577726}" type="presOf" srcId="{AC148E98-A74B-4ECD-8B9B-ED37AABCA718}" destId="{B5635288-0669-DE48-9740-BCD379A16685}" srcOrd="0" destOrd="0" presId="urn:microsoft.com/office/officeart/2005/8/layout/vList2"/>
    <dgm:cxn modelId="{06E7F8DC-AD07-4944-BA5B-70D50A4BF102}" type="presOf" srcId="{0F54ADA2-3EE2-4A01-8527-33E103063981}" destId="{CE00F245-FAC1-F44F-8156-02FA8F5F4233}" srcOrd="0" destOrd="0" presId="urn:microsoft.com/office/officeart/2005/8/layout/vList2"/>
    <dgm:cxn modelId="{9C0127E9-692B-4F6E-BFA1-854E09172463}" srcId="{AC148E98-A74B-4ECD-8B9B-ED37AABCA718}" destId="{0F54ADA2-3EE2-4A01-8527-33E103063981}" srcOrd="0" destOrd="0" parTransId="{705761B8-24B6-4E71-92B1-5C45637C4ED7}" sibTransId="{5223C85A-7F12-4860-81C9-7FAE0A6E8556}"/>
    <dgm:cxn modelId="{3B5F5EB5-BDA7-D142-BBF1-9D2D064BF8A5}" type="presParOf" srcId="{B5635288-0669-DE48-9740-BCD379A16685}" destId="{CE00F245-FAC1-F44F-8156-02FA8F5F4233}" srcOrd="0" destOrd="0" presId="urn:microsoft.com/office/officeart/2005/8/layout/vList2"/>
    <dgm:cxn modelId="{60481BF3-11B3-B442-99FE-258140FA85EA}" type="presParOf" srcId="{B5635288-0669-DE48-9740-BCD379A16685}" destId="{DB7328EE-A779-AA4D-BF22-2F4DE7AF03A9}" srcOrd="1" destOrd="0" presId="urn:microsoft.com/office/officeart/2005/8/layout/vList2"/>
    <dgm:cxn modelId="{126CF42D-D18E-F746-9C57-A6EF6933D41B}" type="presParOf" srcId="{B5635288-0669-DE48-9740-BCD379A16685}" destId="{7757E7A7-5B08-0D4C-B536-58C0B6A67C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9091E-4AEA-4216-B4B6-FD9748969B1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517AF8-5913-49EC-A675-B801DA1CA422}">
      <dgm:prSet/>
      <dgm:spPr/>
      <dgm:t>
        <a:bodyPr/>
        <a:lstStyle/>
        <a:p>
          <a:r>
            <a:rPr lang="en-GB" dirty="0"/>
            <a:t>What made this debate difficult?</a:t>
          </a:r>
          <a:endParaRPr lang="en-US" dirty="0"/>
        </a:p>
      </dgm:t>
    </dgm:pt>
    <dgm:pt modelId="{7A227843-13A4-4509-90AD-76845EDBC8C2}" type="parTrans" cxnId="{86D872D7-10BE-4B9D-BEB8-330A9D9B8483}">
      <dgm:prSet/>
      <dgm:spPr/>
      <dgm:t>
        <a:bodyPr/>
        <a:lstStyle/>
        <a:p>
          <a:endParaRPr lang="en-US"/>
        </a:p>
      </dgm:t>
    </dgm:pt>
    <dgm:pt modelId="{45381B1C-7415-4C4F-96C6-75A924C8A6AF}" type="sibTrans" cxnId="{86D872D7-10BE-4B9D-BEB8-330A9D9B8483}">
      <dgm:prSet/>
      <dgm:spPr/>
      <dgm:t>
        <a:bodyPr/>
        <a:lstStyle/>
        <a:p>
          <a:endParaRPr lang="en-US"/>
        </a:p>
      </dgm:t>
    </dgm:pt>
    <dgm:pt modelId="{53F3DE24-BB1A-4ED1-BC99-9C3D699BA317}">
      <dgm:prSet/>
      <dgm:spPr/>
      <dgm:t>
        <a:bodyPr/>
        <a:lstStyle/>
        <a:p>
          <a:r>
            <a:rPr lang="en-GB" dirty="0"/>
            <a:t>What did both sides have in common?</a:t>
          </a:r>
          <a:endParaRPr lang="en-US" dirty="0"/>
        </a:p>
      </dgm:t>
    </dgm:pt>
    <dgm:pt modelId="{604D936A-3B6E-4466-8E72-B1DA48552AAD}" type="parTrans" cxnId="{FA1F5174-2687-489C-8647-0079365550DA}">
      <dgm:prSet/>
      <dgm:spPr/>
      <dgm:t>
        <a:bodyPr/>
        <a:lstStyle/>
        <a:p>
          <a:endParaRPr lang="en-US"/>
        </a:p>
      </dgm:t>
    </dgm:pt>
    <dgm:pt modelId="{B0350C6E-89F3-414E-8C11-0206A01EF6FB}" type="sibTrans" cxnId="{FA1F5174-2687-489C-8647-0079365550DA}">
      <dgm:prSet/>
      <dgm:spPr/>
      <dgm:t>
        <a:bodyPr/>
        <a:lstStyle/>
        <a:p>
          <a:endParaRPr lang="en-US"/>
        </a:p>
      </dgm:t>
    </dgm:pt>
    <dgm:pt modelId="{E40039E0-3E07-404A-B318-11ADE5BFB6B3}" type="pres">
      <dgm:prSet presAssocID="{8DC9091E-4AEA-4216-B4B6-FD9748969B15}" presName="root" presStyleCnt="0">
        <dgm:presLayoutVars>
          <dgm:dir/>
          <dgm:resizeHandles val="exact"/>
        </dgm:presLayoutVars>
      </dgm:prSet>
      <dgm:spPr/>
    </dgm:pt>
    <dgm:pt modelId="{AF1686F9-B22A-49E4-90EF-6F0C74B003AB}" type="pres">
      <dgm:prSet presAssocID="{7D517AF8-5913-49EC-A675-B801DA1CA422}" presName="compNode" presStyleCnt="0"/>
      <dgm:spPr/>
    </dgm:pt>
    <dgm:pt modelId="{D22B713E-0C60-4371-994D-E88589FD118A}" type="pres">
      <dgm:prSet presAssocID="{7D517AF8-5913-49EC-A675-B801DA1CA42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7F32D151-2192-42C1-AB4E-9C65B2F9583B}" type="pres">
      <dgm:prSet presAssocID="{7D517AF8-5913-49EC-A675-B801DA1CA422}" presName="spaceRect" presStyleCnt="0"/>
      <dgm:spPr/>
    </dgm:pt>
    <dgm:pt modelId="{08722683-2794-444B-8660-CD089FDD42F1}" type="pres">
      <dgm:prSet presAssocID="{7D517AF8-5913-49EC-A675-B801DA1CA422}" presName="textRect" presStyleLbl="revTx" presStyleIdx="0" presStyleCnt="2">
        <dgm:presLayoutVars>
          <dgm:chMax val="1"/>
          <dgm:chPref val="1"/>
        </dgm:presLayoutVars>
      </dgm:prSet>
      <dgm:spPr/>
    </dgm:pt>
    <dgm:pt modelId="{0A5E7011-B95B-497D-8AC4-644ABCCF9959}" type="pres">
      <dgm:prSet presAssocID="{45381B1C-7415-4C4F-96C6-75A924C8A6AF}" presName="sibTrans" presStyleCnt="0"/>
      <dgm:spPr/>
    </dgm:pt>
    <dgm:pt modelId="{4FFE4DFE-DB4B-43E5-83B1-34E075985359}" type="pres">
      <dgm:prSet presAssocID="{53F3DE24-BB1A-4ED1-BC99-9C3D699BA317}" presName="compNode" presStyleCnt="0"/>
      <dgm:spPr/>
    </dgm:pt>
    <dgm:pt modelId="{2AC5EDE7-A5AD-4717-AB41-455E9008194E}" type="pres">
      <dgm:prSet presAssocID="{53F3DE24-BB1A-4ED1-BC99-9C3D699BA3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2E95234-E7AE-4727-8044-23D04798E15B}" type="pres">
      <dgm:prSet presAssocID="{53F3DE24-BB1A-4ED1-BC99-9C3D699BA317}" presName="spaceRect" presStyleCnt="0"/>
      <dgm:spPr/>
    </dgm:pt>
    <dgm:pt modelId="{D574FE2C-CC04-48B7-9788-E0A0E140A626}" type="pres">
      <dgm:prSet presAssocID="{53F3DE24-BB1A-4ED1-BC99-9C3D699BA3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ABAC570-94B2-4860-9E68-151DAD521588}" type="presOf" srcId="{53F3DE24-BB1A-4ED1-BC99-9C3D699BA317}" destId="{D574FE2C-CC04-48B7-9788-E0A0E140A626}" srcOrd="0" destOrd="0" presId="urn:microsoft.com/office/officeart/2018/2/layout/IconLabelList"/>
    <dgm:cxn modelId="{FA1F5174-2687-489C-8647-0079365550DA}" srcId="{8DC9091E-4AEA-4216-B4B6-FD9748969B15}" destId="{53F3DE24-BB1A-4ED1-BC99-9C3D699BA317}" srcOrd="1" destOrd="0" parTransId="{604D936A-3B6E-4466-8E72-B1DA48552AAD}" sibTransId="{B0350C6E-89F3-414E-8C11-0206A01EF6FB}"/>
    <dgm:cxn modelId="{3D0FB2AD-9148-4181-ACC4-04648A5E620C}" type="presOf" srcId="{7D517AF8-5913-49EC-A675-B801DA1CA422}" destId="{08722683-2794-444B-8660-CD089FDD42F1}" srcOrd="0" destOrd="0" presId="urn:microsoft.com/office/officeart/2018/2/layout/IconLabelList"/>
    <dgm:cxn modelId="{86D872D7-10BE-4B9D-BEB8-330A9D9B8483}" srcId="{8DC9091E-4AEA-4216-B4B6-FD9748969B15}" destId="{7D517AF8-5913-49EC-A675-B801DA1CA422}" srcOrd="0" destOrd="0" parTransId="{7A227843-13A4-4509-90AD-76845EDBC8C2}" sibTransId="{45381B1C-7415-4C4F-96C6-75A924C8A6AF}"/>
    <dgm:cxn modelId="{A0B789F9-0357-4FC3-9F4E-72DA9786CE61}" type="presOf" srcId="{8DC9091E-4AEA-4216-B4B6-FD9748969B15}" destId="{E40039E0-3E07-404A-B318-11ADE5BFB6B3}" srcOrd="0" destOrd="0" presId="urn:microsoft.com/office/officeart/2018/2/layout/IconLabelList"/>
    <dgm:cxn modelId="{D3F45566-C7B8-46E6-8F42-DD544E6AD641}" type="presParOf" srcId="{E40039E0-3E07-404A-B318-11ADE5BFB6B3}" destId="{AF1686F9-B22A-49E4-90EF-6F0C74B003AB}" srcOrd="0" destOrd="0" presId="urn:microsoft.com/office/officeart/2018/2/layout/IconLabelList"/>
    <dgm:cxn modelId="{517B1985-1D43-4C7D-A342-0E9E8E02EDA0}" type="presParOf" srcId="{AF1686F9-B22A-49E4-90EF-6F0C74B003AB}" destId="{D22B713E-0C60-4371-994D-E88589FD118A}" srcOrd="0" destOrd="0" presId="urn:microsoft.com/office/officeart/2018/2/layout/IconLabelList"/>
    <dgm:cxn modelId="{03306456-CC03-4643-BE86-2EFD8BBEF9FD}" type="presParOf" srcId="{AF1686F9-B22A-49E4-90EF-6F0C74B003AB}" destId="{7F32D151-2192-42C1-AB4E-9C65B2F9583B}" srcOrd="1" destOrd="0" presId="urn:microsoft.com/office/officeart/2018/2/layout/IconLabelList"/>
    <dgm:cxn modelId="{1B29014D-DC85-440C-A8E7-2529AF3499F8}" type="presParOf" srcId="{AF1686F9-B22A-49E4-90EF-6F0C74B003AB}" destId="{08722683-2794-444B-8660-CD089FDD42F1}" srcOrd="2" destOrd="0" presId="urn:microsoft.com/office/officeart/2018/2/layout/IconLabelList"/>
    <dgm:cxn modelId="{E669FF04-3B1A-4873-89BE-1D54E9849A74}" type="presParOf" srcId="{E40039E0-3E07-404A-B318-11ADE5BFB6B3}" destId="{0A5E7011-B95B-497D-8AC4-644ABCCF9959}" srcOrd="1" destOrd="0" presId="urn:microsoft.com/office/officeart/2018/2/layout/IconLabelList"/>
    <dgm:cxn modelId="{B3606E27-A9E5-43A2-BDBA-E1A6EC75C592}" type="presParOf" srcId="{E40039E0-3E07-404A-B318-11ADE5BFB6B3}" destId="{4FFE4DFE-DB4B-43E5-83B1-34E075985359}" srcOrd="2" destOrd="0" presId="urn:microsoft.com/office/officeart/2018/2/layout/IconLabelList"/>
    <dgm:cxn modelId="{F092C197-98E2-4602-892D-3A82A6AF5EE6}" type="presParOf" srcId="{4FFE4DFE-DB4B-43E5-83B1-34E075985359}" destId="{2AC5EDE7-A5AD-4717-AB41-455E9008194E}" srcOrd="0" destOrd="0" presId="urn:microsoft.com/office/officeart/2018/2/layout/IconLabelList"/>
    <dgm:cxn modelId="{9D0A069C-6D96-4824-B039-9A5F09C39DF5}" type="presParOf" srcId="{4FFE4DFE-DB4B-43E5-83B1-34E075985359}" destId="{42E95234-E7AE-4727-8044-23D04798E15B}" srcOrd="1" destOrd="0" presId="urn:microsoft.com/office/officeart/2018/2/layout/IconLabelList"/>
    <dgm:cxn modelId="{435BDB5C-68B6-4B53-9D4C-48C1B93B4E01}" type="presParOf" srcId="{4FFE4DFE-DB4B-43E5-83B1-34E075985359}" destId="{D574FE2C-CC04-48B7-9788-E0A0E140A62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22CF4-7B5E-204D-B5E1-4C965BAD172F}">
      <dsp:nvSpPr>
        <dsp:cNvPr id="0" name=""/>
        <dsp:cNvSpPr/>
      </dsp:nvSpPr>
      <dsp:spPr>
        <a:xfrm>
          <a:off x="0" y="77551"/>
          <a:ext cx="6900512" cy="1734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u="sng" kern="1200" dirty="0"/>
            <a:t>Jewish</a:t>
          </a:r>
          <a:r>
            <a:rPr lang="en-GB" sz="3100" kern="1200" dirty="0"/>
            <a:t>: someone who identifies as Jewish by religion or ethnicity</a:t>
          </a:r>
          <a:endParaRPr lang="en-US" sz="3100" kern="1200" dirty="0"/>
        </a:p>
      </dsp:txBody>
      <dsp:txXfrm>
        <a:off x="84655" y="162206"/>
        <a:ext cx="6731202" cy="1564849"/>
      </dsp:txXfrm>
    </dsp:sp>
    <dsp:sp modelId="{5A09DA6D-101D-7F47-83FA-D61AFD45FE83}">
      <dsp:nvSpPr>
        <dsp:cNvPr id="0" name=""/>
        <dsp:cNvSpPr/>
      </dsp:nvSpPr>
      <dsp:spPr>
        <a:xfrm>
          <a:off x="0" y="3801981"/>
          <a:ext cx="6900512" cy="1734159"/>
        </a:xfrm>
        <a:prstGeom prst="roundRect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u="sng" kern="1200" dirty="0"/>
            <a:t>Judaism</a:t>
          </a:r>
          <a:r>
            <a:rPr lang="en-GB" sz="3100" kern="1200" dirty="0"/>
            <a:t>: a religion that is nearly 4000 years old</a:t>
          </a:r>
          <a:endParaRPr lang="en-US" sz="3100" kern="1200" dirty="0"/>
        </a:p>
      </dsp:txBody>
      <dsp:txXfrm>
        <a:off x="84655" y="3886636"/>
        <a:ext cx="6731202" cy="1564849"/>
      </dsp:txXfrm>
    </dsp:sp>
    <dsp:sp modelId="{D35B31F5-2DDC-CE4B-BD15-E4E762E0DCEE}">
      <dsp:nvSpPr>
        <dsp:cNvPr id="0" name=""/>
        <dsp:cNvSpPr/>
      </dsp:nvSpPr>
      <dsp:spPr>
        <a:xfrm>
          <a:off x="0" y="1921089"/>
          <a:ext cx="6900512" cy="1734159"/>
        </a:xfrm>
        <a:prstGeom prst="round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u="sng" kern="1200" dirty="0"/>
            <a:t>Antisemitism</a:t>
          </a:r>
          <a:r>
            <a:rPr lang="en-GB" sz="3100" kern="1200" dirty="0"/>
            <a:t>: hostility, prejudice or discrimination against someone because they are Jewish</a:t>
          </a:r>
          <a:endParaRPr lang="en-US" sz="3100" kern="1200" dirty="0"/>
        </a:p>
      </dsp:txBody>
      <dsp:txXfrm>
        <a:off x="84655" y="2005744"/>
        <a:ext cx="6731202" cy="1564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0F245-FAC1-F44F-8156-02FA8F5F4233}">
      <dsp:nvSpPr>
        <dsp:cNvPr id="0" name=""/>
        <dsp:cNvSpPr/>
      </dsp:nvSpPr>
      <dsp:spPr>
        <a:xfrm>
          <a:off x="0" y="251712"/>
          <a:ext cx="6900512" cy="246595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u="sng" kern="1200" dirty="0"/>
            <a:t>Pogrom</a:t>
          </a:r>
          <a:r>
            <a:rPr lang="en-GB" sz="3500" kern="1200" dirty="0"/>
            <a:t>: a violent attack on Jews</a:t>
          </a:r>
          <a:endParaRPr lang="en-US" sz="3500" kern="1200" dirty="0"/>
        </a:p>
      </dsp:txBody>
      <dsp:txXfrm>
        <a:off x="120378" y="372090"/>
        <a:ext cx="6659756" cy="2225201"/>
      </dsp:txXfrm>
    </dsp:sp>
    <dsp:sp modelId="{7757E7A7-5B08-0D4C-B536-58C0B6A67CE5}">
      <dsp:nvSpPr>
        <dsp:cNvPr id="0" name=""/>
        <dsp:cNvSpPr/>
      </dsp:nvSpPr>
      <dsp:spPr>
        <a:xfrm>
          <a:off x="0" y="2818470"/>
          <a:ext cx="6900512" cy="246595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u="sng" kern="1200" dirty="0"/>
            <a:t>Zionism</a:t>
          </a:r>
          <a:r>
            <a:rPr lang="en-GB" sz="3500" kern="1200" dirty="0"/>
            <a:t>: a nationalist movement to establish a Jewish state between the Mediterranean Sea and the River Jordan </a:t>
          </a:r>
          <a:r>
            <a:rPr lang="en-GB" sz="3500" kern="1200" dirty="0">
              <a:solidFill>
                <a:srgbClr val="C074E1"/>
              </a:solidFill>
            </a:rPr>
            <a:t>(in Palestine-Israel)</a:t>
          </a:r>
          <a:endParaRPr lang="en-US" sz="3500" kern="1200" dirty="0">
            <a:solidFill>
              <a:srgbClr val="C074E1"/>
            </a:solidFill>
          </a:endParaRPr>
        </a:p>
      </dsp:txBody>
      <dsp:txXfrm>
        <a:off x="120378" y="2938848"/>
        <a:ext cx="6659756" cy="2225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B713E-0C60-4371-994D-E88589FD118A}">
      <dsp:nvSpPr>
        <dsp:cNvPr id="0" name=""/>
        <dsp:cNvSpPr/>
      </dsp:nvSpPr>
      <dsp:spPr>
        <a:xfrm>
          <a:off x="1747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22683-2794-444B-8660-CD089FDD42F1}">
      <dsp:nvSpPr>
        <dsp:cNvPr id="0" name=""/>
        <dsp:cNvSpPr/>
      </dsp:nvSpPr>
      <dsp:spPr>
        <a:xfrm>
          <a:off x="559800" y="28215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 made this debate difficult?</a:t>
          </a:r>
          <a:endParaRPr lang="en-US" sz="2500" kern="1200" dirty="0"/>
        </a:p>
      </dsp:txBody>
      <dsp:txXfrm>
        <a:off x="559800" y="2821519"/>
        <a:ext cx="4320000" cy="720000"/>
      </dsp:txXfrm>
    </dsp:sp>
    <dsp:sp modelId="{2AC5EDE7-A5AD-4717-AB41-455E9008194E}">
      <dsp:nvSpPr>
        <dsp:cNvPr id="0" name=""/>
        <dsp:cNvSpPr/>
      </dsp:nvSpPr>
      <dsp:spPr>
        <a:xfrm>
          <a:off x="6823800" y="40735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4FE2C-CC04-48B7-9788-E0A0E140A626}">
      <dsp:nvSpPr>
        <dsp:cNvPr id="0" name=""/>
        <dsp:cNvSpPr/>
      </dsp:nvSpPr>
      <dsp:spPr>
        <a:xfrm>
          <a:off x="5635800" y="282151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 did both sides have in common?</a:t>
          </a:r>
          <a:endParaRPr lang="en-US" sz="2500" kern="1200" dirty="0"/>
        </a:p>
      </dsp:txBody>
      <dsp:txXfrm>
        <a:off x="5635800" y="2821519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37FFD-38BA-3C47-AEC6-AFCD80E47CC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F0832-68F6-3C4E-BAD4-372725882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6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F0832-68F6-3C4E-BAD4-3727258827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3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722B-5B5C-8C48-B474-FF1CEA9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5869-DD2A-054F-878D-03E9F12C2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FED32-8DA2-6A4F-8D5A-7560B049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EB80-2A77-1049-BC51-3CF4CE10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E584F-72D8-B542-A9F4-EC6E6500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8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C411-C193-F943-AFA0-F9F5A773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033F7-0F00-F84E-958A-4421DCFD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E73B-C56C-2342-A37D-69EB6447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DB17-7292-B14A-BC85-D4059F1A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510A9-8C4F-4D47-B833-53329DE4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B8EE5-023F-EA46-854D-C086AC8B3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5F72F-3A78-D84A-AB78-53C5BD40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58A3-66B6-354F-837F-8B5AA8C5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FC954-5F16-5340-BE24-974711FD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C69D8-5665-5648-BF50-FBF5C1A5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2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AD70-5759-2142-96BC-A75D160B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7D54-8F8B-1247-A934-AA782F117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6E676-4A16-B846-8D6F-2EB6CB58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12B0A-1710-764A-83EE-EE40742E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A2DA0-C91C-9943-B467-51704DA0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6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BEFD-844D-D041-816A-E75563A2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E4DB9-6E60-5D48-A47E-B7DEE12A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01A07-3015-E24F-B184-BC4B595C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A095-4DB3-1E44-B77B-680F9F47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D60C-E0D8-2348-B168-A1868A39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0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DF7E-84F1-584C-988B-133568E7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FDBC-C90C-2340-9293-DB4C0152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8A6AD-287F-344B-84D8-6B6FA9413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67B8E-94FF-F24F-B7B8-6569EE84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2E679-6006-EA4E-85EE-A728DA6B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235BD-F883-314D-922B-D8AB5E87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9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7881-C843-AD4B-86C7-B8A2A236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433C-90DF-5A43-9E55-A0154A8C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B0D58-0B77-1341-9E02-413DA2319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5E46B-F33A-A645-AC41-0F886465D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55848-D13F-A942-BEE5-29ABF5ACA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65E01-C0B1-FB45-9256-5DDFF85E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ECF71-9853-0644-8327-B18E5FAA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E7302-7183-3440-A973-86A75C8E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8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E2B2-7EB9-634B-9E5C-D4FB073F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39599-5669-0B46-BAD0-4CD9067A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47848-57B0-B841-88D3-8C1E5C2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54C79-C784-8A41-8B33-13E7778A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0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36B9F-1A9D-1B47-865C-4B822C58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1F678-D983-5B46-93C2-3AE4DD0F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03B2B-A894-0A44-8350-5A8256CA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4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1EE7-5D32-E24A-AF13-4365604D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B4E0-D58C-FE42-A34A-B4C7A3861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74E46-9B28-0D4F-8E39-98BC7C1E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2F1DD-0C04-C442-96C6-9FE9B590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7BDF2-37EE-354C-8814-D3FC097B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1D021-0B38-1043-A3B1-ADC3A185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8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E7E5-9D98-4D4B-A4D2-0929AEF1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61B2F-DACC-934D-8079-B48938737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47936-95E0-D240-9211-5A0C15A8B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E9981-8E28-FD40-B958-1A9AA7D0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1F8B4-BCB0-FB46-BC0E-8992B93A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D011-7FA6-F24A-B9C3-48ED01DA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8F326-F7D8-A345-BB29-C94B96AC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C65C5-A537-E24B-A465-429644EC9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69CF-15D5-DF45-9214-01A85B623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5DF4-EBD5-9B44-AFC5-7EE0F953AA9B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6ADB-101F-B44E-BC4E-6BBC46139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71DF1-9254-BB4A-947C-0A0AF572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6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c8.alamy.com/comp/KJX92G/theodor-herzl-addressing-the-first-or-second-zionist-congress-in-basel-KJX92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iNWpNksv-E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c8.alamy.com/comp/KJX92G/theodor-herzl-addressing-the-first-or-second-zionist-congress-in-basel-KJX92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iVQdjMg_Y4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c8.alamy.com/comp/KJX92G/theodor-herzl-addressing-the-first-or-second-zionist-congress-in-basel-KJX92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s://c8.alamy.com/comp/KJX92G/theodor-herzl-addressing-the-first-or-second-zionist-congress-in-basel-KJX92G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78JnxIFz_c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7" name="Rectangle 13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628B2-1243-784D-A0C5-2040C5C5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Why was Zionism established in the nineteenth century?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19C97-5FC2-C541-93C2-8DB22B5EC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/>
              <a:t>Lesson 2</a:t>
            </a:r>
          </a:p>
        </p:txBody>
      </p:sp>
      <p:sp>
        <p:nvSpPr>
          <p:cNvPr id="10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2" descr="First Zionist Congress High Resolution Stock Photography and Images - Alamy">
            <a:extLst>
              <a:ext uri="{FF2B5EF4-FFF2-40B4-BE49-F238E27FC236}">
                <a16:creationId xmlns:a16="http://schemas.microsoft.com/office/drawing/2014/main" id="{DA9CD482-FE38-C84D-8FF9-A6F5B640F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 r="9059" b="-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72B44A5-67A1-9044-B8A8-83B652855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1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12FD6-6930-D44B-8329-A9A03DD9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570181"/>
            <a:ext cx="3255095" cy="35735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Watch up to 02:46 on antisemitism in the medieval period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6" descr="Antisemitism in the Medieval Period | Hunting for History | BBC Teach">
            <a:hlinkClick r:id="" action="ppaction://media"/>
            <a:extLst>
              <a:ext uri="{FF2B5EF4-FFF2-40B4-BE49-F238E27FC236}">
                <a16:creationId xmlns:a16="http://schemas.microsoft.com/office/drawing/2014/main" id="{0FA157E3-BD91-6242-B94F-6B51384A66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30767" y="1364009"/>
            <a:ext cx="7838145" cy="44285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0D3A23-B87C-BF4F-BBE5-9A049EC1B69B}"/>
              </a:ext>
            </a:extLst>
          </p:cNvPr>
          <p:cNvSpPr txBox="1">
            <a:spLocks/>
          </p:cNvSpPr>
          <p:nvPr/>
        </p:nvSpPr>
        <p:spPr>
          <a:xfrm>
            <a:off x="638881" y="4572354"/>
            <a:ext cx="2941227" cy="1392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Add any relevant information to your timeline</a:t>
            </a:r>
          </a:p>
        </p:txBody>
      </p:sp>
    </p:spTree>
    <p:extLst>
      <p:ext uri="{BB962C8B-B14F-4D97-AF65-F5344CB8AC3E}">
        <p14:creationId xmlns:p14="http://schemas.microsoft.com/office/powerpoint/2010/main" val="12535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B33C0-9F0C-4C48-A28B-5D79F8C0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-51183"/>
            <a:ext cx="11971976" cy="1434415"/>
          </a:xfrm>
        </p:spPr>
        <p:txBody>
          <a:bodyPr anchor="b">
            <a:normAutofit/>
          </a:bodyPr>
          <a:lstStyle/>
          <a:p>
            <a:r>
              <a:rPr lang="en-GB" sz="4000" dirty="0"/>
              <a:t>Why did Zionism emerge in the nineteenth century?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1B34-0E3D-4D46-B7BB-EE3BA202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36" y="1897993"/>
            <a:ext cx="9565031" cy="4119172"/>
          </a:xfrm>
        </p:spPr>
        <p:txBody>
          <a:bodyPr anchor="t">
            <a:noAutofit/>
          </a:bodyPr>
          <a:lstStyle/>
          <a:p>
            <a:r>
              <a:rPr lang="en-GB" sz="2000" dirty="0"/>
              <a:t>Your timeline shows the long history of antisemitism, up to the Russian pogroms of the 1800s</a:t>
            </a:r>
          </a:p>
          <a:p>
            <a:r>
              <a:rPr lang="en-GB" sz="2000" dirty="0"/>
              <a:t>It was in this context that some Jews began calling for </a:t>
            </a:r>
            <a:r>
              <a:rPr lang="en-GB" sz="2000" dirty="0">
                <a:solidFill>
                  <a:schemeClr val="accent2"/>
                </a:solidFill>
              </a:rPr>
              <a:t>their own state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GB" sz="2000" dirty="0"/>
              <a:t> this is </a:t>
            </a:r>
            <a:r>
              <a:rPr lang="en-GB" sz="2000" dirty="0">
                <a:solidFill>
                  <a:schemeClr val="accent2"/>
                </a:solidFill>
              </a:rPr>
              <a:t>Zionism!</a:t>
            </a:r>
          </a:p>
          <a:p>
            <a:r>
              <a:rPr lang="en-GB" sz="2000" dirty="0"/>
              <a:t>Before this, the Jewish community was </a:t>
            </a:r>
            <a:r>
              <a:rPr lang="en-GB" sz="2000" dirty="0">
                <a:solidFill>
                  <a:schemeClr val="accent2"/>
                </a:solidFill>
              </a:rPr>
              <a:t>diasporic.</a:t>
            </a:r>
            <a:r>
              <a:rPr lang="en-GB" sz="2000" b="1" dirty="0"/>
              <a:t> </a:t>
            </a:r>
            <a:r>
              <a:rPr lang="en-GB" sz="2000" dirty="0"/>
              <a:t>This meant that Jews lived across the world but they retained a connection to the land of Palestine-Israel, which they were expelled from between 8 BCE and 6 BCE (around </a:t>
            </a:r>
            <a:r>
              <a:rPr lang="en-GB" sz="2000" dirty="0">
                <a:solidFill>
                  <a:schemeClr val="accent2"/>
                </a:solidFill>
              </a:rPr>
              <a:t>2000 years ago</a:t>
            </a:r>
            <a:r>
              <a:rPr lang="en-GB" sz="2000" dirty="0"/>
              <a:t>)</a:t>
            </a:r>
          </a:p>
          <a:p>
            <a:r>
              <a:rPr lang="en-GB" sz="2000" dirty="0"/>
              <a:t>The Zionists were also inspired by other </a:t>
            </a:r>
            <a:r>
              <a:rPr lang="en-GB" sz="2000" dirty="0">
                <a:solidFill>
                  <a:schemeClr val="accent2"/>
                </a:solidFill>
              </a:rPr>
              <a:t>nationalist</a:t>
            </a:r>
            <a:r>
              <a:rPr lang="en-GB" sz="2000" dirty="0"/>
              <a:t> movements at this time - for example the USA (1776) and France (1792)</a:t>
            </a:r>
          </a:p>
          <a:p>
            <a:r>
              <a:rPr lang="en-GB" sz="2000" dirty="0">
                <a:solidFill>
                  <a:schemeClr val="accent2"/>
                </a:solidFill>
              </a:rPr>
              <a:t>Theodor Herzl </a:t>
            </a:r>
            <a:r>
              <a:rPr lang="en-GB" sz="2000" dirty="0"/>
              <a:t>(pictured) is seen as the founder of the modern Zionist movement</a:t>
            </a:r>
          </a:p>
          <a:p>
            <a:r>
              <a:rPr lang="en-GB" sz="2000" dirty="0"/>
              <a:t>In 1897, Herzl organised the </a:t>
            </a:r>
            <a:r>
              <a:rPr lang="en-GB" sz="2000" dirty="0">
                <a:solidFill>
                  <a:schemeClr val="accent2"/>
                </a:solidFill>
              </a:rPr>
              <a:t>First Zionist Congress </a:t>
            </a:r>
            <a:r>
              <a:rPr lang="en-GB" sz="2000" dirty="0"/>
              <a:t>(also pictured)</a:t>
            </a:r>
            <a:r>
              <a:rPr lang="en-GB" sz="2000" b="1" dirty="0"/>
              <a:t> </a:t>
            </a:r>
            <a:r>
              <a:rPr lang="en-GB" sz="2000" dirty="0"/>
              <a:t>in Basle, Switzerland</a:t>
            </a:r>
          </a:p>
          <a:p>
            <a:r>
              <a:rPr lang="en-GB" sz="2000" dirty="0"/>
              <a:t>Alaska and Uganda were considered as territories for a future Jewish state, but </a:t>
            </a:r>
            <a:r>
              <a:rPr lang="en-GB" sz="2000" dirty="0">
                <a:solidFill>
                  <a:srgbClr val="C074E1"/>
                </a:solidFill>
              </a:rPr>
              <a:t>Palestine-Israel (then home to the Palestinians, as we saw last lesson) </a:t>
            </a:r>
            <a:r>
              <a:rPr lang="en-GB" sz="2000" dirty="0"/>
              <a:t>was the most popular choice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" name="Picture 2" descr="First Zionist Congress High Resolution Stock Photography and Images - Alamy">
            <a:extLst>
              <a:ext uri="{FF2B5EF4-FFF2-40B4-BE49-F238E27FC236}">
                <a16:creationId xmlns:a16="http://schemas.microsoft.com/office/drawing/2014/main" id="{9C99B2A5-3185-8941-912E-34080C805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r="10568" b="2"/>
          <a:stretch>
            <a:fillRect/>
          </a:stretch>
        </p:blipFill>
        <p:spPr bwMode="auto">
          <a:xfrm>
            <a:off x="9925967" y="4078926"/>
            <a:ext cx="1693540" cy="17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odor Herzl | Austrian Zionist leader | Britannica">
            <a:extLst>
              <a:ext uri="{FF2B5EF4-FFF2-40B4-BE49-F238E27FC236}">
                <a16:creationId xmlns:a16="http://schemas.microsoft.com/office/drawing/2014/main" id="{6070161C-401C-1E45-B85F-5EB8CB28F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r="8695"/>
          <a:stretch/>
        </p:blipFill>
        <p:spPr bwMode="auto">
          <a:xfrm>
            <a:off x="9939123" y="2269020"/>
            <a:ext cx="1680384" cy="15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36056C-AB0B-DC48-9FE4-02265582D938}"/>
              </a:ext>
            </a:extLst>
          </p:cNvPr>
          <p:cNvSpPr txBox="1">
            <a:spLocks/>
          </p:cNvSpPr>
          <p:nvPr/>
        </p:nvSpPr>
        <p:spPr>
          <a:xfrm>
            <a:off x="1470946" y="6414276"/>
            <a:ext cx="5673406" cy="352852"/>
          </a:xfrm>
          <a:prstGeom prst="rect">
            <a:avLst/>
          </a:prstGeom>
          <a:solidFill>
            <a:srgbClr val="C074E1"/>
          </a:solidFill>
          <a:ln>
            <a:solidFill>
              <a:srgbClr val="C074E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chemeClr val="bg1"/>
                </a:solidFill>
                <a:latin typeface="Courier" pitchFamily="2" charset="0"/>
              </a:rPr>
              <a:t>Can you see any potential problems here?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C441AC-2986-4144-ACB6-3B426CD91494}"/>
              </a:ext>
            </a:extLst>
          </p:cNvPr>
          <p:cNvCxnSpPr>
            <a:cxnSpLocks/>
          </p:cNvCxnSpPr>
          <p:nvPr/>
        </p:nvCxnSpPr>
        <p:spPr>
          <a:xfrm flipV="1">
            <a:off x="4160772" y="6010241"/>
            <a:ext cx="0" cy="352852"/>
          </a:xfrm>
          <a:prstGeom prst="straightConnector1">
            <a:avLst/>
          </a:prstGeom>
          <a:ln w="38100">
            <a:solidFill>
              <a:srgbClr val="C074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BF3C4C-0363-A04F-9582-1DE78D5E4CE8}"/>
              </a:ext>
            </a:extLst>
          </p:cNvPr>
          <p:cNvCxnSpPr/>
          <p:nvPr/>
        </p:nvCxnSpPr>
        <p:spPr>
          <a:xfrm>
            <a:off x="2905433" y="5947624"/>
            <a:ext cx="2536722" cy="0"/>
          </a:xfrm>
          <a:prstGeom prst="line">
            <a:avLst/>
          </a:prstGeom>
          <a:ln w="38100">
            <a:solidFill>
              <a:srgbClr val="C074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6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499902A-98FB-4524-A6B9-54E37557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395E4-5200-B045-9A3C-5D8CD4BF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089" y="728907"/>
            <a:ext cx="2592112" cy="54001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Watch 00.17-01.22 for more about Zionism</a:t>
            </a:r>
            <a:endParaRPr lang="en-US" sz="2400" b="1" kern="1200" dirty="0">
              <a:solidFill>
                <a:schemeClr val="accent6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4" name="Online Media 3" descr="What Is Zionism?">
            <a:hlinkClick r:id="" action="ppaction://media"/>
            <a:extLst>
              <a:ext uri="{FF2B5EF4-FFF2-40B4-BE49-F238E27FC236}">
                <a16:creationId xmlns:a16="http://schemas.microsoft.com/office/drawing/2014/main" id="{26108899-7142-704F-BCB7-D03F72BFD8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586" y="912703"/>
            <a:ext cx="8907244" cy="503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B33C0-9F0C-4C48-A28B-5D79F8C0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-51183"/>
            <a:ext cx="11971976" cy="1434415"/>
          </a:xfrm>
        </p:spPr>
        <p:txBody>
          <a:bodyPr anchor="b">
            <a:normAutofit/>
          </a:bodyPr>
          <a:lstStyle/>
          <a:p>
            <a:r>
              <a:rPr lang="en-GB" sz="4000" dirty="0"/>
              <a:t>Why did Zionism emerge in the nineteenth century?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First Zionist Congress High Resolution Stock Photography and Images - Alamy">
            <a:extLst>
              <a:ext uri="{FF2B5EF4-FFF2-40B4-BE49-F238E27FC236}">
                <a16:creationId xmlns:a16="http://schemas.microsoft.com/office/drawing/2014/main" id="{9C99B2A5-3185-8941-912E-34080C805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r="10568" b="2"/>
          <a:stretch>
            <a:fillRect/>
          </a:stretch>
        </p:blipFill>
        <p:spPr bwMode="auto">
          <a:xfrm>
            <a:off x="10030897" y="3854370"/>
            <a:ext cx="1693540" cy="17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odor Herzl | Austrian Zionist leader | Britannica">
            <a:extLst>
              <a:ext uri="{FF2B5EF4-FFF2-40B4-BE49-F238E27FC236}">
                <a16:creationId xmlns:a16="http://schemas.microsoft.com/office/drawing/2014/main" id="{6070161C-401C-1E45-B85F-5EB8CB28F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r="8695"/>
          <a:stretch/>
        </p:blipFill>
        <p:spPr bwMode="auto">
          <a:xfrm>
            <a:off x="10044053" y="2080323"/>
            <a:ext cx="1680384" cy="15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9DC117-093D-8E4F-8549-DDD53CD8B21B}"/>
              </a:ext>
            </a:extLst>
          </p:cNvPr>
          <p:cNvSpPr/>
          <p:nvPr/>
        </p:nvSpPr>
        <p:spPr>
          <a:xfrm>
            <a:off x="440256" y="5881624"/>
            <a:ext cx="11355897" cy="707886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Using this information, write a paragraph to explain the causes of the emergence of Zionism in the nineteenth century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439DAD-7413-674A-B9C1-DF51A8AA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40" y="2061030"/>
            <a:ext cx="9565031" cy="4119172"/>
          </a:xfrm>
        </p:spPr>
        <p:txBody>
          <a:bodyPr anchor="t">
            <a:noAutofit/>
          </a:bodyPr>
          <a:lstStyle/>
          <a:p>
            <a:r>
              <a:rPr lang="en-GB" sz="1800" dirty="0"/>
              <a:t>Your timeline shows the long history of antisemitism, up to the Russian pogroms of the 1800s</a:t>
            </a:r>
          </a:p>
          <a:p>
            <a:r>
              <a:rPr lang="en-GB" sz="1800" dirty="0"/>
              <a:t>It was in this context that some Jews began calling for </a:t>
            </a:r>
            <a:r>
              <a:rPr lang="en-GB" sz="1800" dirty="0">
                <a:solidFill>
                  <a:schemeClr val="accent2"/>
                </a:solidFill>
              </a:rPr>
              <a:t>their own state </a:t>
            </a:r>
            <a:r>
              <a:rPr lang="en-GB" sz="1800" dirty="0">
                <a:sym typeface="Wingdings" pitchFamily="2" charset="2"/>
              </a:rPr>
              <a:t></a:t>
            </a:r>
            <a:r>
              <a:rPr lang="en-GB" sz="1800" dirty="0"/>
              <a:t> this is </a:t>
            </a:r>
            <a:r>
              <a:rPr lang="en-GB" sz="1800" dirty="0">
                <a:solidFill>
                  <a:schemeClr val="accent2"/>
                </a:solidFill>
              </a:rPr>
              <a:t>Zionism!</a:t>
            </a:r>
          </a:p>
          <a:p>
            <a:r>
              <a:rPr lang="en-GB" sz="1800" dirty="0"/>
              <a:t>Before this, the Jewish community was </a:t>
            </a:r>
            <a:r>
              <a:rPr lang="en-GB" sz="1800" dirty="0">
                <a:solidFill>
                  <a:schemeClr val="accent2"/>
                </a:solidFill>
              </a:rPr>
              <a:t>diasporic</a:t>
            </a:r>
            <a:r>
              <a:rPr lang="en-GB" sz="1800" b="1" dirty="0">
                <a:solidFill>
                  <a:schemeClr val="accent2"/>
                </a:solidFill>
              </a:rPr>
              <a:t>.</a:t>
            </a:r>
            <a:r>
              <a:rPr lang="en-GB" sz="1800" b="1" dirty="0"/>
              <a:t> </a:t>
            </a:r>
            <a:r>
              <a:rPr lang="en-GB" sz="1800" dirty="0"/>
              <a:t>This meant that Jews lived across the world but they retained a connection to the land of Palestine-Israel, which they were expelled from between 8 BCE and 6 BCE (around </a:t>
            </a:r>
            <a:r>
              <a:rPr lang="en-GB" sz="1800" dirty="0">
                <a:solidFill>
                  <a:schemeClr val="accent2"/>
                </a:solidFill>
              </a:rPr>
              <a:t>2000 years ago</a:t>
            </a:r>
            <a:r>
              <a:rPr lang="en-GB" sz="1800" dirty="0"/>
              <a:t>)</a:t>
            </a:r>
          </a:p>
          <a:p>
            <a:r>
              <a:rPr lang="en-GB" sz="1800" dirty="0"/>
              <a:t>The Zionists were also inspired by other </a:t>
            </a:r>
            <a:r>
              <a:rPr lang="en-GB" sz="1800" dirty="0">
                <a:solidFill>
                  <a:schemeClr val="accent2"/>
                </a:solidFill>
              </a:rPr>
              <a:t>nationalist</a:t>
            </a:r>
            <a:r>
              <a:rPr lang="en-GB" sz="1800" dirty="0"/>
              <a:t> movements at this time - for example the USA (1776) and France (1792)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Theodor Herzl </a:t>
            </a:r>
            <a:r>
              <a:rPr lang="en-GB" sz="1800" dirty="0"/>
              <a:t>(pictured) is seen as the founder of the modern Zionist movement</a:t>
            </a:r>
          </a:p>
          <a:p>
            <a:r>
              <a:rPr lang="en-GB" sz="1800" dirty="0"/>
              <a:t>In 1897, Herzl organised the </a:t>
            </a:r>
            <a:r>
              <a:rPr lang="en-GB" sz="1800" dirty="0">
                <a:solidFill>
                  <a:schemeClr val="accent2"/>
                </a:solidFill>
              </a:rPr>
              <a:t>First Zionist Congress </a:t>
            </a:r>
            <a:r>
              <a:rPr lang="en-GB" sz="1800" dirty="0"/>
              <a:t>(also pictured)</a:t>
            </a:r>
            <a:r>
              <a:rPr lang="en-GB" sz="1800" b="1" dirty="0"/>
              <a:t> </a:t>
            </a:r>
            <a:r>
              <a:rPr lang="en-GB" sz="1800" dirty="0"/>
              <a:t>in Basle, Switzerland</a:t>
            </a:r>
          </a:p>
          <a:p>
            <a:r>
              <a:rPr lang="en-GB" sz="1800" dirty="0"/>
              <a:t>Alaska and Uganda were considered as territories for a future Jewish state, but </a:t>
            </a:r>
            <a:r>
              <a:rPr lang="en-GB" sz="1800" dirty="0">
                <a:solidFill>
                  <a:srgbClr val="C074E1"/>
                </a:solidFill>
              </a:rPr>
              <a:t>Palestine-Israel (then home to the Palestinians, as we saw last lesson) </a:t>
            </a:r>
            <a:r>
              <a:rPr lang="en-GB" sz="1800" dirty="0"/>
              <a:t>was the most popular choice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7231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6D7993FA-482D-40A2-BD7B-EBB6AE1CA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3AE8634F-51AB-499B-BC73-009FB463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84987" cy="6858000"/>
          </a:xfrm>
          <a:custGeom>
            <a:avLst/>
            <a:gdLst>
              <a:gd name="connsiteX0" fmla="*/ 0 w 7384987"/>
              <a:gd name="connsiteY0" fmla="*/ 0 h 6858000"/>
              <a:gd name="connsiteX1" fmla="*/ 7366172 w 7384987"/>
              <a:gd name="connsiteY1" fmla="*/ 0 h 6858000"/>
              <a:gd name="connsiteX2" fmla="*/ 7359733 w 7384987"/>
              <a:gd name="connsiteY2" fmla="*/ 160754 h 6858000"/>
              <a:gd name="connsiteX3" fmla="*/ 7363789 w 7384987"/>
              <a:gd name="connsiteY3" fmla="*/ 350870 h 6858000"/>
              <a:gd name="connsiteX4" fmla="*/ 7364804 w 7384987"/>
              <a:gd name="connsiteY4" fmla="*/ 738248 h 6858000"/>
              <a:gd name="connsiteX5" fmla="*/ 7363917 w 7384987"/>
              <a:gd name="connsiteY5" fmla="*/ 1051329 h 6858000"/>
              <a:gd name="connsiteX6" fmla="*/ 7369069 w 7384987"/>
              <a:gd name="connsiteY6" fmla="*/ 1216617 h 6858000"/>
              <a:gd name="connsiteX7" fmla="*/ 7370433 w 7384987"/>
              <a:gd name="connsiteY7" fmla="*/ 1216617 h 6858000"/>
              <a:gd name="connsiteX8" fmla="*/ 7370810 w 7384987"/>
              <a:gd name="connsiteY8" fmla="*/ 1241159 h 6858000"/>
              <a:gd name="connsiteX9" fmla="*/ 7368946 w 7384987"/>
              <a:gd name="connsiteY9" fmla="*/ 1298998 h 6858000"/>
              <a:gd name="connsiteX10" fmla="*/ 7368583 w 7384987"/>
              <a:gd name="connsiteY10" fmla="*/ 1314450 h 6858000"/>
              <a:gd name="connsiteX11" fmla="*/ 7368448 w 7384987"/>
              <a:gd name="connsiteY11" fmla="*/ 1314450 h 6858000"/>
              <a:gd name="connsiteX12" fmla="*/ 7364030 w 7384987"/>
              <a:gd name="connsiteY12" fmla="*/ 1451529 h 6858000"/>
              <a:gd name="connsiteX13" fmla="*/ 7372921 w 7384987"/>
              <a:gd name="connsiteY13" fmla="*/ 1777349 h 6858000"/>
              <a:gd name="connsiteX14" fmla="*/ 7360218 w 7384987"/>
              <a:gd name="connsiteY14" fmla="*/ 2237181 h 6858000"/>
              <a:gd name="connsiteX15" fmla="*/ 7363394 w 7384987"/>
              <a:gd name="connsiteY15" fmla="*/ 2901271 h 6858000"/>
              <a:gd name="connsiteX16" fmla="*/ 7384987 w 7384987"/>
              <a:gd name="connsiteY16" fmla="*/ 3385366 h 6858000"/>
              <a:gd name="connsiteX17" fmla="*/ 7362505 w 7384987"/>
              <a:gd name="connsiteY17" fmla="*/ 3749928 h 6858000"/>
              <a:gd name="connsiteX18" fmla="*/ 7361488 w 7384987"/>
              <a:gd name="connsiteY18" fmla="*/ 4167080 h 6858000"/>
              <a:gd name="connsiteX19" fmla="*/ 7366315 w 7384987"/>
              <a:gd name="connsiteY19" fmla="*/ 4538757 h 6858000"/>
              <a:gd name="connsiteX20" fmla="*/ 7373684 w 7384987"/>
              <a:gd name="connsiteY20" fmla="*/ 4950193 h 6858000"/>
              <a:gd name="connsiteX21" fmla="*/ 7356280 w 7384987"/>
              <a:gd name="connsiteY21" fmla="*/ 5366074 h 6858000"/>
              <a:gd name="connsiteX22" fmla="*/ 7356280 w 7384987"/>
              <a:gd name="connsiteY22" fmla="*/ 5739911 h 6858000"/>
              <a:gd name="connsiteX23" fmla="*/ 7376478 w 7384987"/>
              <a:gd name="connsiteY23" fmla="*/ 6321306 h 6858000"/>
              <a:gd name="connsiteX24" fmla="*/ 7367793 w 7384987"/>
              <a:gd name="connsiteY24" fmla="*/ 6858000 h 6858000"/>
              <a:gd name="connsiteX25" fmla="*/ 0 w 7384987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84987" h="6858000">
                <a:moveTo>
                  <a:pt x="0" y="0"/>
                </a:moveTo>
                <a:lnTo>
                  <a:pt x="7366172" y="0"/>
                </a:lnTo>
                <a:lnTo>
                  <a:pt x="7359733" y="160754"/>
                </a:lnTo>
                <a:cubicBezTo>
                  <a:pt x="7359139" y="224139"/>
                  <a:pt x="7360491" y="287545"/>
                  <a:pt x="7363789" y="350870"/>
                </a:cubicBezTo>
                <a:cubicBezTo>
                  <a:pt x="7372315" y="479826"/>
                  <a:pt x="7372646" y="609245"/>
                  <a:pt x="7364804" y="738248"/>
                </a:cubicBezTo>
                <a:cubicBezTo>
                  <a:pt x="7358232" y="842483"/>
                  <a:pt x="7357929" y="947053"/>
                  <a:pt x="7363917" y="1051329"/>
                </a:cubicBezTo>
                <a:lnTo>
                  <a:pt x="7369069" y="1216617"/>
                </a:lnTo>
                <a:lnTo>
                  <a:pt x="7370433" y="1216617"/>
                </a:lnTo>
                <a:lnTo>
                  <a:pt x="7370810" y="1241159"/>
                </a:lnTo>
                <a:lnTo>
                  <a:pt x="7368946" y="1298998"/>
                </a:lnTo>
                <a:lnTo>
                  <a:pt x="7368583" y="1314450"/>
                </a:lnTo>
                <a:lnTo>
                  <a:pt x="7368448" y="1314450"/>
                </a:lnTo>
                <a:lnTo>
                  <a:pt x="7364030" y="1451529"/>
                </a:lnTo>
                <a:cubicBezTo>
                  <a:pt x="7358313" y="1560263"/>
                  <a:pt x="7366950" y="1668870"/>
                  <a:pt x="7372921" y="1777349"/>
                </a:cubicBezTo>
                <a:cubicBezTo>
                  <a:pt x="7381432" y="1931051"/>
                  <a:pt x="7371270" y="2084116"/>
                  <a:pt x="7360218" y="2237181"/>
                </a:cubicBezTo>
                <a:cubicBezTo>
                  <a:pt x="7344975" y="2458587"/>
                  <a:pt x="7353486" y="2679992"/>
                  <a:pt x="7363394" y="2901271"/>
                </a:cubicBezTo>
                <a:cubicBezTo>
                  <a:pt x="7370635" y="3062594"/>
                  <a:pt x="7383210" y="3223789"/>
                  <a:pt x="7384987" y="3385366"/>
                </a:cubicBezTo>
                <a:cubicBezTo>
                  <a:pt x="7385051" y="3507234"/>
                  <a:pt x="7377544" y="3628988"/>
                  <a:pt x="7362505" y="3749928"/>
                </a:cubicBezTo>
                <a:cubicBezTo>
                  <a:pt x="7346880" y="3888895"/>
                  <a:pt x="7353613" y="4027988"/>
                  <a:pt x="7361488" y="4167080"/>
                </a:cubicBezTo>
                <a:cubicBezTo>
                  <a:pt x="7368348" y="4290930"/>
                  <a:pt x="7368729" y="4414907"/>
                  <a:pt x="7366315" y="4538757"/>
                </a:cubicBezTo>
                <a:cubicBezTo>
                  <a:pt x="7363648" y="4676072"/>
                  <a:pt x="7364283" y="4813259"/>
                  <a:pt x="7373684" y="4950193"/>
                </a:cubicBezTo>
                <a:cubicBezTo>
                  <a:pt x="7384416" y="5089018"/>
                  <a:pt x="7378574" y="5228633"/>
                  <a:pt x="7356280" y="5366074"/>
                </a:cubicBezTo>
                <a:cubicBezTo>
                  <a:pt x="7335448" y="5490178"/>
                  <a:pt x="7341165" y="5615552"/>
                  <a:pt x="7356280" y="5739911"/>
                </a:cubicBezTo>
                <a:cubicBezTo>
                  <a:pt x="7379526" y="5933243"/>
                  <a:pt x="7379526" y="6127211"/>
                  <a:pt x="7376478" y="6321306"/>
                </a:cubicBezTo>
                <a:lnTo>
                  <a:pt x="73677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EDB5-59EA-244F-BFA6-F5D0F146A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18" y="763388"/>
            <a:ext cx="5788152" cy="557106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FFFFFF"/>
                </a:solidFill>
              </a:rPr>
              <a:t>Did all Jews support the Zionist movement in the nineteenth century?</a:t>
            </a:r>
          </a:p>
          <a:p>
            <a:pPr marL="0" indent="0" algn="ctr">
              <a:buNone/>
            </a:pPr>
            <a:endParaRPr lang="en-GB" sz="32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rgbClr val="FFFFFF"/>
                </a:solidFill>
              </a:rPr>
              <a:t>No. Some Jews supported Zionism and some Jews opposed it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6"/>
                </a:solidFill>
              </a:rPr>
              <a:t>‘Jewish’ is not the same as ‘Zionist’ </a:t>
            </a:r>
            <a:endParaRPr lang="en-GB" sz="2400" b="1" dirty="0">
              <a:solidFill>
                <a:schemeClr val="accent6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6"/>
                </a:solidFill>
                <a:sym typeface="Wingdings" pitchFamily="2" charset="2"/>
              </a:rPr>
              <a:t>Can you remember the difference?</a:t>
            </a:r>
            <a:endParaRPr lang="en-GB" sz="2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B91BA7-7045-5C4F-919E-4AB5197D2F12}"/>
              </a:ext>
            </a:extLst>
          </p:cNvPr>
          <p:cNvGrpSpPr/>
          <p:nvPr/>
        </p:nvGrpSpPr>
        <p:grpSpPr>
          <a:xfrm>
            <a:off x="7624629" y="1349520"/>
            <a:ext cx="4324682" cy="1734159"/>
            <a:chOff x="0" y="77551"/>
            <a:chExt cx="6900512" cy="173415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DDD1227-2907-DB4C-85D2-559305A3AD28}"/>
                </a:ext>
              </a:extLst>
            </p:cNvPr>
            <p:cNvSpPr/>
            <p:nvPr/>
          </p:nvSpPr>
          <p:spPr>
            <a:xfrm>
              <a:off x="0" y="77551"/>
              <a:ext cx="6900512" cy="1734159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684EBA45-38F7-894E-B77A-B3A3FAAC78F2}"/>
                </a:ext>
              </a:extLst>
            </p:cNvPr>
            <p:cNvSpPr txBox="1"/>
            <p:nvPr/>
          </p:nvSpPr>
          <p:spPr>
            <a:xfrm>
              <a:off x="264326" y="229032"/>
              <a:ext cx="6636186" cy="140879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u="sng" kern="1200" dirty="0"/>
                <a:t>Jewish</a:t>
              </a:r>
              <a:r>
                <a:rPr lang="en-GB" sz="2400" kern="1200" dirty="0"/>
                <a:t>: someone who identifies as Jewish by religion or ethnicity</a:t>
              </a:r>
              <a:endParaRPr lang="en-US" sz="2400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7C489E-C4FF-5143-ADED-5065D3F82EA7}"/>
              </a:ext>
            </a:extLst>
          </p:cNvPr>
          <p:cNvGrpSpPr/>
          <p:nvPr/>
        </p:nvGrpSpPr>
        <p:grpSpPr>
          <a:xfrm>
            <a:off x="7647678" y="3501783"/>
            <a:ext cx="4444242" cy="2109684"/>
            <a:chOff x="0" y="2821350"/>
            <a:chExt cx="7027768" cy="260686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6774F1F-4E55-EA4B-8115-228621DFAAA0}"/>
                </a:ext>
              </a:extLst>
            </p:cNvPr>
            <p:cNvSpPr/>
            <p:nvPr/>
          </p:nvSpPr>
          <p:spPr>
            <a:xfrm>
              <a:off x="0" y="2821350"/>
              <a:ext cx="6900512" cy="260686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33582"/>
                <a:satOff val="-34544"/>
                <a:lumOff val="-20785"/>
                <a:alphaOff val="0"/>
              </a:schemeClr>
            </a:fillRef>
            <a:effectRef idx="0">
              <a:schemeClr val="accent2">
                <a:hueOff val="-1433582"/>
                <a:satOff val="-34544"/>
                <a:lumOff val="-207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40AFC7D0-A503-6749-A948-385D1E5F2FB7}"/>
                </a:ext>
              </a:extLst>
            </p:cNvPr>
            <p:cNvSpPr txBox="1"/>
            <p:nvPr/>
          </p:nvSpPr>
          <p:spPr>
            <a:xfrm>
              <a:off x="127256" y="2948607"/>
              <a:ext cx="6900512" cy="2352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u="sng" kern="1200" dirty="0"/>
                <a:t>Zionist</a:t>
              </a:r>
              <a:r>
                <a:rPr lang="en-GB" sz="2300" kern="1200" dirty="0"/>
                <a:t>: someone who supports the Jewish nationalist movement to establish a Jewish state between the Mediterranean Sea and the River Jordan (</a:t>
              </a:r>
              <a:r>
                <a:rPr lang="en-GB" sz="2300" kern="1200" dirty="0">
                  <a:solidFill>
                    <a:srgbClr val="C074E1"/>
                  </a:solidFill>
                </a:rPr>
                <a:t>Palestine-Israel</a:t>
              </a:r>
              <a:r>
                <a:rPr lang="en-GB" sz="2300" kern="1200" dirty="0"/>
                <a:t>)</a:t>
              </a: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20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627F0-39A9-AB4F-AC4D-0A8C0795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03" y="220046"/>
            <a:ext cx="5929586" cy="1325563"/>
          </a:xfrm>
        </p:spPr>
        <p:txBody>
          <a:bodyPr>
            <a:normAutofit/>
          </a:bodyPr>
          <a:lstStyle/>
          <a:p>
            <a:r>
              <a:rPr lang="en-GB" sz="2800" dirty="0"/>
              <a:t>2b) Arguments for and against Zionism in the nineteenth century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7967B6-D667-1944-ABBF-2AA2882A9447}"/>
              </a:ext>
            </a:extLst>
          </p:cNvPr>
          <p:cNvSpPr/>
          <p:nvPr/>
        </p:nvSpPr>
        <p:spPr>
          <a:xfrm>
            <a:off x="251095" y="1816034"/>
            <a:ext cx="5929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Sort the cards below into two columns: </a:t>
            </a:r>
            <a:r>
              <a:rPr lang="en-GB" sz="2400" b="1" u="sng" dirty="0">
                <a:latin typeface="+mj-lt"/>
              </a:rPr>
              <a:t>support for Zionism </a:t>
            </a:r>
            <a:r>
              <a:rPr lang="en-GB" sz="2400" dirty="0">
                <a:latin typeface="+mj-lt"/>
              </a:rPr>
              <a:t>and </a:t>
            </a:r>
            <a:r>
              <a:rPr lang="en-GB" sz="2400" b="1" u="sng" dirty="0">
                <a:latin typeface="+mj-lt"/>
              </a:rPr>
              <a:t>opposition to Zionism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5255C-8E18-6A49-93A2-84A0BEA06D75}"/>
              </a:ext>
            </a:extLst>
          </p:cNvPr>
          <p:cNvSpPr/>
          <p:nvPr/>
        </p:nvSpPr>
        <p:spPr>
          <a:xfrm rot="325026">
            <a:off x="211749" y="2909248"/>
            <a:ext cx="2553754" cy="3554819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</a:rPr>
              <a:t>a) Jews have been subject to antisemitism for centuries. The Jewish people now need their own state where they can live free from persecution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7FD03D-A899-974D-BA71-038DEC97ACE7}"/>
              </a:ext>
            </a:extLst>
          </p:cNvPr>
          <p:cNvSpPr/>
          <p:nvPr/>
        </p:nvSpPr>
        <p:spPr>
          <a:xfrm rot="363556">
            <a:off x="7187839" y="2644841"/>
            <a:ext cx="2086590" cy="355481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</a:rPr>
              <a:t>c) Jews were expelled from the land of Palestine-Israel nearly 2000 years ago. They have a right to return now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91F1D-E859-9544-ADF5-442A87589FA0}"/>
              </a:ext>
            </a:extLst>
          </p:cNvPr>
          <p:cNvSpPr/>
          <p:nvPr/>
        </p:nvSpPr>
        <p:spPr>
          <a:xfrm rot="20954204">
            <a:off x="3192238" y="2943345"/>
            <a:ext cx="3549929" cy="30469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b) Rather than Jews moving to Palestine-Israel, antisemitism must be combatted in Europe and America. A Jewish state will only create more division between Jews and non-Jews across the world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44748-C410-DF4D-BEAB-B4579E43159B}"/>
              </a:ext>
            </a:extLst>
          </p:cNvPr>
          <p:cNvSpPr/>
          <p:nvPr/>
        </p:nvSpPr>
        <p:spPr>
          <a:xfrm rot="20924851">
            <a:off x="9596808" y="3074151"/>
            <a:ext cx="2362144" cy="278537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</a:rPr>
              <a:t>d) The Palestinians have lived in Palestine-Israel for centuries. It is their home now </a:t>
            </a:r>
          </a:p>
        </p:txBody>
      </p:sp>
      <p:pic>
        <p:nvPicPr>
          <p:cNvPr id="14" name="Picture 1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7AFCF3F-8007-E045-83B1-85A71BA07BC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264"/>
          <a:stretch/>
        </p:blipFill>
        <p:spPr bwMode="auto">
          <a:xfrm rot="597894">
            <a:off x="6214123" y="419931"/>
            <a:ext cx="5906863" cy="189780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3896E1-A152-F74C-A1B2-61EAEAD16E0F}"/>
              </a:ext>
            </a:extLst>
          </p:cNvPr>
          <p:cNvCxnSpPr>
            <a:cxnSpLocks/>
          </p:cNvCxnSpPr>
          <p:nvPr/>
        </p:nvCxnSpPr>
        <p:spPr>
          <a:xfrm flipV="1">
            <a:off x="5683329" y="1765655"/>
            <a:ext cx="1757377" cy="2870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81B65E5-CD86-A944-9AD3-39C77211A2F0}"/>
              </a:ext>
            </a:extLst>
          </p:cNvPr>
          <p:cNvSpPr/>
          <p:nvPr/>
        </p:nvSpPr>
        <p:spPr>
          <a:xfrm>
            <a:off x="3811845" y="6370968"/>
            <a:ext cx="8664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+mj-lt"/>
              </a:rPr>
              <a:t>Extension: Which of these arguments do you find most convincing?</a:t>
            </a:r>
            <a:endParaRPr lang="en-GB" sz="24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15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B920E00-FF04-5C49-A5D6-FB7793BC94DC}"/>
              </a:ext>
            </a:extLst>
          </p:cNvPr>
          <p:cNvSpPr/>
          <p:nvPr/>
        </p:nvSpPr>
        <p:spPr>
          <a:xfrm>
            <a:off x="5146654" y="443750"/>
            <a:ext cx="3249211" cy="5105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u="sng" dirty="0">
                <a:solidFill>
                  <a:schemeClr val="bg1"/>
                </a:solidFill>
              </a:rPr>
              <a:t>Support for Zionism:</a:t>
            </a:r>
          </a:p>
          <a:p>
            <a:pPr algn="ctr">
              <a:spcAft>
                <a:spcPts val="600"/>
              </a:spcAft>
            </a:pPr>
            <a:endParaRPr lang="en-GB" sz="2800" u="sng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</a:rPr>
              <a:t>Jews have been subject to antisemitism for centuries. The Jewish people now need their own state where they can live free from persecution</a:t>
            </a:r>
          </a:p>
          <a:p>
            <a:pPr>
              <a:spcAft>
                <a:spcPts val="600"/>
              </a:spcAft>
            </a:pP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C4471D-29C8-5C4D-A18D-75C52B4F28E0}"/>
              </a:ext>
            </a:extLst>
          </p:cNvPr>
          <p:cNvSpPr/>
          <p:nvPr/>
        </p:nvSpPr>
        <p:spPr>
          <a:xfrm>
            <a:off x="8632423" y="2779056"/>
            <a:ext cx="3137302" cy="38144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sz="2800" u="sng" dirty="0">
                <a:solidFill>
                  <a:schemeClr val="bg1"/>
                </a:solidFill>
              </a:rPr>
              <a:t>Opposition to Zionism:</a:t>
            </a:r>
          </a:p>
          <a:p>
            <a:pPr algn="ctr">
              <a:spcAft>
                <a:spcPts val="600"/>
              </a:spcAft>
            </a:pPr>
            <a:endParaRPr lang="en-GB" sz="2800" u="sng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</a:rPr>
              <a:t>The Palestinians have lived in Palestine-Israel for centuries. It is their home now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DF65A-7CE7-974E-840F-806EE8C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33" y="443750"/>
            <a:ext cx="3197132" cy="61497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2c) Debating activity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are now going to be assigned a partner. You and your partner are either ‘support’ or ‘opposition’ to Zionism. You </a:t>
            </a:r>
            <a:r>
              <a:rPr lang="en-US" sz="2400" b="1" dirty="0">
                <a:solidFill>
                  <a:srgbClr val="FFFFFF"/>
                </a:solidFill>
              </a:rPr>
              <a:t>can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spend a few minutes preparing your argument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Then you will join with another pair and have a debate about Zionism in the nineteenth century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you use from this lesson and last lesson to support your argument?</a:t>
            </a:r>
            <a:br>
              <a:rPr lang="en-US" sz="2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Picture 6" descr="The Massacre of the Jews at Clifford&amp;#39;s Tower | English Heritage">
            <a:extLst>
              <a:ext uri="{FF2B5EF4-FFF2-40B4-BE49-F238E27FC236}">
                <a16:creationId xmlns:a16="http://schemas.microsoft.com/office/drawing/2014/main" id="{7974462A-998B-A44E-A524-E557AB1A5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r="17417" b="-4"/>
          <a:stretch/>
        </p:blipFill>
        <p:spPr bwMode="auto">
          <a:xfrm>
            <a:off x="6853543" y="5722034"/>
            <a:ext cx="1034010" cy="96308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Medieval antisemitism – The Holocaust Explained: Designed for schools">
            <a:extLst>
              <a:ext uri="{FF2B5EF4-FFF2-40B4-BE49-F238E27FC236}">
                <a16:creationId xmlns:a16="http://schemas.microsoft.com/office/drawing/2014/main" id="{8DD8DB8F-856B-6949-A8DD-6EAB00428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r="26940" b="2"/>
          <a:stretch/>
        </p:blipFill>
        <p:spPr bwMode="auto">
          <a:xfrm>
            <a:off x="5808188" y="5722034"/>
            <a:ext cx="891516" cy="963082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Map&#10;&#10;Description automatically generated">
            <a:extLst>
              <a:ext uri="{FF2B5EF4-FFF2-40B4-BE49-F238E27FC236}">
                <a16:creationId xmlns:a16="http://schemas.microsoft.com/office/drawing/2014/main" id="{2F3804EF-5193-714A-B082-B0830F52D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222" y="453345"/>
            <a:ext cx="1537707" cy="2101532"/>
          </a:xfrm>
          <a:prstGeom prst="rect">
            <a:avLst/>
          </a:prstGeom>
        </p:spPr>
      </p:pic>
      <p:pic>
        <p:nvPicPr>
          <p:cNvPr id="28" name="Picture 2" descr="Tower&amp;quot; Jaffa Oranges | The Palestine Poster Project Archives">
            <a:extLst>
              <a:ext uri="{FF2B5EF4-FFF2-40B4-BE49-F238E27FC236}">
                <a16:creationId xmlns:a16="http://schemas.microsoft.com/office/drawing/2014/main" id="{D78DD3F8-708F-BC45-B9DC-90D0324B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7237" y="525061"/>
            <a:ext cx="1000861" cy="7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New Model for Palestinian Development - Al-Shabaka">
            <a:extLst>
              <a:ext uri="{FF2B5EF4-FFF2-40B4-BE49-F238E27FC236}">
                <a16:creationId xmlns:a16="http://schemas.microsoft.com/office/drawing/2014/main" id="{767FF2BE-E14E-D147-A386-C334C603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3806" y="1504344"/>
            <a:ext cx="887721" cy="10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A15BFF3-2E82-44D2-9C24-B56ED92CD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88122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9AC8ED4D-9044-4447-9969-AB71C317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How did you find this activity?</a:t>
            </a:r>
          </a:p>
        </p:txBody>
      </p:sp>
    </p:spTree>
    <p:extLst>
      <p:ext uri="{BB962C8B-B14F-4D97-AF65-F5344CB8AC3E}">
        <p14:creationId xmlns:p14="http://schemas.microsoft.com/office/powerpoint/2010/main" val="94699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2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F9A71-4439-7146-917C-ABA2B73C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Plenary</a:t>
            </a: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A849B-9774-8748-9D14-4EB05F52CC4E}"/>
              </a:ext>
            </a:extLst>
          </p:cNvPr>
          <p:cNvSpPr txBox="1"/>
          <p:nvPr/>
        </p:nvSpPr>
        <p:spPr>
          <a:xfrm>
            <a:off x="729729" y="2814198"/>
            <a:ext cx="7230932" cy="3822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Define: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Jewish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Judaism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Zionism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In pairs: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you give two examples of antisemitism in Britain between 1070 and the early 1900s?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you think of two reasons for the emergence of Zionism in the nineteenth century?</a:t>
            </a:r>
          </a:p>
        </p:txBody>
      </p:sp>
      <p:pic>
        <p:nvPicPr>
          <p:cNvPr id="12" name="Picture 2" descr="Theodor Herzl | Austrian Zionist leader | Britannica">
            <a:extLst>
              <a:ext uri="{FF2B5EF4-FFF2-40B4-BE49-F238E27FC236}">
                <a16:creationId xmlns:a16="http://schemas.microsoft.com/office/drawing/2014/main" id="{BA6C7209-DC72-114F-A1BB-91DD1747C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r="21034" b="-3"/>
          <a:stretch/>
        </p:blipFill>
        <p:spPr bwMode="auto">
          <a:xfrm>
            <a:off x="8156453" y="-9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rst Zionist Congress High Resolution Stock Photography and Images - Alamy">
            <a:extLst>
              <a:ext uri="{FF2B5EF4-FFF2-40B4-BE49-F238E27FC236}">
                <a16:creationId xmlns:a16="http://schemas.microsoft.com/office/drawing/2014/main" id="{D8814137-4D3F-D54A-B5BA-5F3BAFDEF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5" r="-1" b="-1"/>
          <a:stretch>
            <a:fillRect/>
          </a:stretch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1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D7993FA-482D-40A2-BD7B-EBB6AE1CA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DC1F7-9F0B-E84D-94B6-2AC61C87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686" y="643467"/>
            <a:ext cx="365455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</a:t>
            </a: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3AE8634F-51AB-499B-BC73-009FB463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84987" cy="6858000"/>
          </a:xfrm>
          <a:custGeom>
            <a:avLst/>
            <a:gdLst>
              <a:gd name="connsiteX0" fmla="*/ 0 w 7384987"/>
              <a:gd name="connsiteY0" fmla="*/ 0 h 6858000"/>
              <a:gd name="connsiteX1" fmla="*/ 7366172 w 7384987"/>
              <a:gd name="connsiteY1" fmla="*/ 0 h 6858000"/>
              <a:gd name="connsiteX2" fmla="*/ 7359733 w 7384987"/>
              <a:gd name="connsiteY2" fmla="*/ 160754 h 6858000"/>
              <a:gd name="connsiteX3" fmla="*/ 7363789 w 7384987"/>
              <a:gd name="connsiteY3" fmla="*/ 350870 h 6858000"/>
              <a:gd name="connsiteX4" fmla="*/ 7364804 w 7384987"/>
              <a:gd name="connsiteY4" fmla="*/ 738248 h 6858000"/>
              <a:gd name="connsiteX5" fmla="*/ 7363917 w 7384987"/>
              <a:gd name="connsiteY5" fmla="*/ 1051329 h 6858000"/>
              <a:gd name="connsiteX6" fmla="*/ 7369069 w 7384987"/>
              <a:gd name="connsiteY6" fmla="*/ 1216617 h 6858000"/>
              <a:gd name="connsiteX7" fmla="*/ 7370433 w 7384987"/>
              <a:gd name="connsiteY7" fmla="*/ 1216617 h 6858000"/>
              <a:gd name="connsiteX8" fmla="*/ 7370810 w 7384987"/>
              <a:gd name="connsiteY8" fmla="*/ 1241159 h 6858000"/>
              <a:gd name="connsiteX9" fmla="*/ 7368946 w 7384987"/>
              <a:gd name="connsiteY9" fmla="*/ 1298998 h 6858000"/>
              <a:gd name="connsiteX10" fmla="*/ 7368583 w 7384987"/>
              <a:gd name="connsiteY10" fmla="*/ 1314450 h 6858000"/>
              <a:gd name="connsiteX11" fmla="*/ 7368448 w 7384987"/>
              <a:gd name="connsiteY11" fmla="*/ 1314450 h 6858000"/>
              <a:gd name="connsiteX12" fmla="*/ 7364030 w 7384987"/>
              <a:gd name="connsiteY12" fmla="*/ 1451529 h 6858000"/>
              <a:gd name="connsiteX13" fmla="*/ 7372921 w 7384987"/>
              <a:gd name="connsiteY13" fmla="*/ 1777349 h 6858000"/>
              <a:gd name="connsiteX14" fmla="*/ 7360218 w 7384987"/>
              <a:gd name="connsiteY14" fmla="*/ 2237181 h 6858000"/>
              <a:gd name="connsiteX15" fmla="*/ 7363394 w 7384987"/>
              <a:gd name="connsiteY15" fmla="*/ 2901271 h 6858000"/>
              <a:gd name="connsiteX16" fmla="*/ 7384987 w 7384987"/>
              <a:gd name="connsiteY16" fmla="*/ 3385366 h 6858000"/>
              <a:gd name="connsiteX17" fmla="*/ 7362505 w 7384987"/>
              <a:gd name="connsiteY17" fmla="*/ 3749928 h 6858000"/>
              <a:gd name="connsiteX18" fmla="*/ 7361488 w 7384987"/>
              <a:gd name="connsiteY18" fmla="*/ 4167080 h 6858000"/>
              <a:gd name="connsiteX19" fmla="*/ 7366315 w 7384987"/>
              <a:gd name="connsiteY19" fmla="*/ 4538757 h 6858000"/>
              <a:gd name="connsiteX20" fmla="*/ 7373684 w 7384987"/>
              <a:gd name="connsiteY20" fmla="*/ 4950193 h 6858000"/>
              <a:gd name="connsiteX21" fmla="*/ 7356280 w 7384987"/>
              <a:gd name="connsiteY21" fmla="*/ 5366074 h 6858000"/>
              <a:gd name="connsiteX22" fmla="*/ 7356280 w 7384987"/>
              <a:gd name="connsiteY22" fmla="*/ 5739911 h 6858000"/>
              <a:gd name="connsiteX23" fmla="*/ 7376478 w 7384987"/>
              <a:gd name="connsiteY23" fmla="*/ 6321306 h 6858000"/>
              <a:gd name="connsiteX24" fmla="*/ 7367793 w 7384987"/>
              <a:gd name="connsiteY24" fmla="*/ 6858000 h 6858000"/>
              <a:gd name="connsiteX25" fmla="*/ 0 w 7384987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84987" h="6858000">
                <a:moveTo>
                  <a:pt x="0" y="0"/>
                </a:moveTo>
                <a:lnTo>
                  <a:pt x="7366172" y="0"/>
                </a:lnTo>
                <a:lnTo>
                  <a:pt x="7359733" y="160754"/>
                </a:lnTo>
                <a:cubicBezTo>
                  <a:pt x="7359139" y="224139"/>
                  <a:pt x="7360491" y="287545"/>
                  <a:pt x="7363789" y="350870"/>
                </a:cubicBezTo>
                <a:cubicBezTo>
                  <a:pt x="7372315" y="479826"/>
                  <a:pt x="7372646" y="609245"/>
                  <a:pt x="7364804" y="738248"/>
                </a:cubicBezTo>
                <a:cubicBezTo>
                  <a:pt x="7358232" y="842483"/>
                  <a:pt x="7357929" y="947053"/>
                  <a:pt x="7363917" y="1051329"/>
                </a:cubicBezTo>
                <a:lnTo>
                  <a:pt x="7369069" y="1216617"/>
                </a:lnTo>
                <a:lnTo>
                  <a:pt x="7370433" y="1216617"/>
                </a:lnTo>
                <a:lnTo>
                  <a:pt x="7370810" y="1241159"/>
                </a:lnTo>
                <a:lnTo>
                  <a:pt x="7368946" y="1298998"/>
                </a:lnTo>
                <a:lnTo>
                  <a:pt x="7368583" y="1314450"/>
                </a:lnTo>
                <a:lnTo>
                  <a:pt x="7368448" y="1314450"/>
                </a:lnTo>
                <a:lnTo>
                  <a:pt x="7364030" y="1451529"/>
                </a:lnTo>
                <a:cubicBezTo>
                  <a:pt x="7358313" y="1560263"/>
                  <a:pt x="7366950" y="1668870"/>
                  <a:pt x="7372921" y="1777349"/>
                </a:cubicBezTo>
                <a:cubicBezTo>
                  <a:pt x="7381432" y="1931051"/>
                  <a:pt x="7371270" y="2084116"/>
                  <a:pt x="7360218" y="2237181"/>
                </a:cubicBezTo>
                <a:cubicBezTo>
                  <a:pt x="7344975" y="2458587"/>
                  <a:pt x="7353486" y="2679992"/>
                  <a:pt x="7363394" y="2901271"/>
                </a:cubicBezTo>
                <a:cubicBezTo>
                  <a:pt x="7370635" y="3062594"/>
                  <a:pt x="7383210" y="3223789"/>
                  <a:pt x="7384987" y="3385366"/>
                </a:cubicBezTo>
                <a:cubicBezTo>
                  <a:pt x="7385051" y="3507234"/>
                  <a:pt x="7377544" y="3628988"/>
                  <a:pt x="7362505" y="3749928"/>
                </a:cubicBezTo>
                <a:cubicBezTo>
                  <a:pt x="7346880" y="3888895"/>
                  <a:pt x="7353613" y="4027988"/>
                  <a:pt x="7361488" y="4167080"/>
                </a:cubicBezTo>
                <a:cubicBezTo>
                  <a:pt x="7368348" y="4290930"/>
                  <a:pt x="7368729" y="4414907"/>
                  <a:pt x="7366315" y="4538757"/>
                </a:cubicBezTo>
                <a:cubicBezTo>
                  <a:pt x="7363648" y="4676072"/>
                  <a:pt x="7364283" y="4813259"/>
                  <a:pt x="7373684" y="4950193"/>
                </a:cubicBezTo>
                <a:cubicBezTo>
                  <a:pt x="7384416" y="5089018"/>
                  <a:pt x="7378574" y="5228633"/>
                  <a:pt x="7356280" y="5366074"/>
                </a:cubicBezTo>
                <a:cubicBezTo>
                  <a:pt x="7335448" y="5490178"/>
                  <a:pt x="7341165" y="5615552"/>
                  <a:pt x="7356280" y="5739911"/>
                </a:cubicBezTo>
                <a:cubicBezTo>
                  <a:pt x="7379526" y="5933243"/>
                  <a:pt x="7379526" y="6127211"/>
                  <a:pt x="7376478" y="6321306"/>
                </a:cubicBezTo>
                <a:lnTo>
                  <a:pt x="73677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F218E-D335-6546-BDA4-3399103881A4}"/>
              </a:ext>
            </a:extLst>
          </p:cNvPr>
          <p:cNvSpPr txBox="1">
            <a:spLocks/>
          </p:cNvSpPr>
          <p:nvPr/>
        </p:nvSpPr>
        <p:spPr>
          <a:xfrm>
            <a:off x="798418" y="643467"/>
            <a:ext cx="5788152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765F3-4684-FB4A-8485-6C9DAC2B1A7D}"/>
              </a:ext>
            </a:extLst>
          </p:cNvPr>
          <p:cNvSpPr txBox="1"/>
          <p:nvPr/>
        </p:nvSpPr>
        <p:spPr>
          <a:xfrm>
            <a:off x="758952" y="1012954"/>
            <a:ext cx="5486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How would Zionism make you feel in the nineteenth century if you were:</a:t>
            </a:r>
          </a:p>
          <a:p>
            <a:pPr marL="342900" indent="-342900" algn="ctr">
              <a:buAutoNum type="alphaUcParenR"/>
            </a:pPr>
            <a:r>
              <a:rPr lang="en-GB" sz="2800" dirty="0">
                <a:solidFill>
                  <a:schemeClr val="bg1"/>
                </a:solidFill>
              </a:rPr>
              <a:t> Jewish</a:t>
            </a:r>
          </a:p>
          <a:p>
            <a:pPr marL="342900" indent="-342900" algn="ctr">
              <a:buAutoNum type="alphaUcParenR"/>
            </a:pPr>
            <a:r>
              <a:rPr lang="en-GB" sz="2800" dirty="0">
                <a:solidFill>
                  <a:schemeClr val="bg1"/>
                </a:solidFill>
              </a:rPr>
              <a:t> Palestinian</a:t>
            </a:r>
          </a:p>
          <a:p>
            <a:pPr marL="342900" indent="-342900" algn="ctr">
              <a:buAutoNum type="alphaUcParenR"/>
            </a:pPr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Write at least three sentences from each perspective 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Looking at your notes from last lesson will help with writing the Palestinian perspective</a:t>
            </a:r>
          </a:p>
        </p:txBody>
      </p:sp>
      <p:pic>
        <p:nvPicPr>
          <p:cNvPr id="7" name="Picture 6" descr="Tower&amp;quot; Jaffa Oranges | The Palestine Poster Project Archives">
            <a:extLst>
              <a:ext uri="{FF2B5EF4-FFF2-40B4-BE49-F238E27FC236}">
                <a16:creationId xmlns:a16="http://schemas.microsoft.com/office/drawing/2014/main" id="{12518D11-6C0D-0C42-AC04-DCF41A167F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99" y="4099810"/>
            <a:ext cx="2956510" cy="2167189"/>
          </a:xfrm>
          <a:prstGeom prst="rect">
            <a:avLst/>
          </a:prstGeom>
          <a:noFill/>
        </p:spPr>
      </p:pic>
      <p:pic>
        <p:nvPicPr>
          <p:cNvPr id="8" name="Picture 6" descr="The Massacre of the Jews at Clifford&amp;#39;s Tower | English Heritage">
            <a:extLst>
              <a:ext uri="{FF2B5EF4-FFF2-40B4-BE49-F238E27FC236}">
                <a16:creationId xmlns:a16="http://schemas.microsoft.com/office/drawing/2014/main" id="{4102BDBC-D125-3E47-A9F2-8D15882EA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r="17417" b="-4"/>
          <a:stretch/>
        </p:blipFill>
        <p:spPr bwMode="auto">
          <a:xfrm>
            <a:off x="8520262" y="463586"/>
            <a:ext cx="2495785" cy="2324585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6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C4889-5CD9-464F-943F-1C44D016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04" y="552091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accent2"/>
                </a:solidFill>
              </a:rPr>
              <a:t>Learning objectives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5DF9-EF27-9548-9F03-BD1237F6A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261" y="713232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 pitchFamily="34" charset="0"/>
              </a:rPr>
              <a:t>By the end of this lesson, you should be able to:</a:t>
            </a:r>
          </a:p>
          <a:p>
            <a:pPr lvl="1"/>
            <a:r>
              <a:rPr lang="en-GB" sz="2800" dirty="0"/>
              <a:t>Define Zionism</a:t>
            </a:r>
          </a:p>
          <a:p>
            <a:pPr lvl="1"/>
            <a:r>
              <a:rPr lang="en-GB" sz="2800" dirty="0"/>
              <a:t>Explain why Zionism was established in the nineteenth century</a:t>
            </a:r>
          </a:p>
          <a:p>
            <a:pPr lvl="1"/>
            <a:r>
              <a:rPr lang="en-GB" sz="2800" dirty="0"/>
              <a:t>Evaluate the support and opposition to Zionism at this time</a:t>
            </a:r>
            <a:endParaRPr lang="en-GB" sz="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1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191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F3B66F82-D832-884D-819C-C5084AC9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38" y="621286"/>
            <a:ext cx="4399872" cy="1642533"/>
          </a:xfrm>
        </p:spPr>
        <p:txBody>
          <a:bodyPr anchor="b">
            <a:normAutofit/>
          </a:bodyPr>
          <a:lstStyle/>
          <a:p>
            <a:r>
              <a:rPr lang="en-GB" sz="5400" dirty="0"/>
              <a:t>Starter activity</a:t>
            </a:r>
          </a:p>
        </p:txBody>
      </p:sp>
      <p:sp>
        <p:nvSpPr>
          <p:cNvPr id="309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78043-EE01-A942-B4C2-B5BD3F395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45" y="2834652"/>
            <a:ext cx="4404039" cy="3386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small groups, think about these questions:</a:t>
            </a:r>
          </a:p>
          <a:p>
            <a:r>
              <a:rPr lang="en-US" dirty="0"/>
              <a:t>What does it mean to be Jewish?</a:t>
            </a:r>
          </a:p>
          <a:p>
            <a:r>
              <a:rPr lang="en-US" dirty="0"/>
              <a:t>What is antisemitism?</a:t>
            </a:r>
          </a:p>
          <a:p>
            <a:r>
              <a:rPr lang="en-US" dirty="0"/>
              <a:t>Can you think of any examples of antisemitism from history? Use the images to help you </a:t>
            </a:r>
          </a:p>
        </p:txBody>
      </p:sp>
      <p:pic>
        <p:nvPicPr>
          <p:cNvPr id="3078" name="Picture 6" descr="The Massacre of the Jews at Clifford&amp;#39;s Tower | English Heritage">
            <a:extLst>
              <a:ext uri="{FF2B5EF4-FFF2-40B4-BE49-F238E27FC236}">
                <a16:creationId xmlns:a16="http://schemas.microsoft.com/office/drawing/2014/main" id="{056E372E-F5D5-4A4E-AD5E-BBB210406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r="17417" b="-4"/>
          <a:stretch/>
        </p:blipFill>
        <p:spPr bwMode="auto">
          <a:xfrm>
            <a:off x="5296581" y="3647605"/>
            <a:ext cx="2800021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dieval antisemitism – The Holocaust Explained: Designed for schools">
            <a:extLst>
              <a:ext uri="{FF2B5EF4-FFF2-40B4-BE49-F238E27FC236}">
                <a16:creationId xmlns:a16="http://schemas.microsoft.com/office/drawing/2014/main" id="{7E2A6087-7BCF-DD49-A084-6D6C8DBB0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r="26940" b="2"/>
          <a:stretch/>
        </p:blipFill>
        <p:spPr bwMode="auto">
          <a:xfrm>
            <a:off x="5287479" y="453323"/>
            <a:ext cx="2809123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locaust Photos Reveal Horrors of Nazi Concentration Camps - HISTORY">
            <a:extLst>
              <a:ext uri="{FF2B5EF4-FFF2-40B4-BE49-F238E27FC236}">
                <a16:creationId xmlns:a16="http://schemas.microsoft.com/office/drawing/2014/main" id="{A2C5DD1A-CB84-CE4D-A3B0-53DAC7A63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r="10828" b="4"/>
          <a:stretch/>
        </p:blipFill>
        <p:spPr bwMode="auto">
          <a:xfrm>
            <a:off x="8344949" y="453323"/>
            <a:ext cx="3451906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uschwitz | Facts, Location, &amp;amp; History | Britannica">
            <a:extLst>
              <a:ext uri="{FF2B5EF4-FFF2-40B4-BE49-F238E27FC236}">
                <a16:creationId xmlns:a16="http://schemas.microsoft.com/office/drawing/2014/main" id="{350A5871-356D-C74E-8926-98697DD89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" r="-2" b="5755"/>
          <a:stretch/>
        </p:blipFill>
        <p:spPr bwMode="auto">
          <a:xfrm>
            <a:off x="8350554" y="4171427"/>
            <a:ext cx="3434858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B1B5587A-AA86-A94A-9D42-2E23D7B95BA2}"/>
              </a:ext>
            </a:extLst>
          </p:cNvPr>
          <p:cNvSpPr txBox="1">
            <a:spLocks/>
          </p:cNvSpPr>
          <p:nvPr/>
        </p:nvSpPr>
        <p:spPr>
          <a:xfrm>
            <a:off x="5660116" y="146998"/>
            <a:ext cx="2292736" cy="39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Medieval clothing laws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D31137A-34A3-1F4B-9D0F-3AE0D3AE4B6C}"/>
              </a:ext>
            </a:extLst>
          </p:cNvPr>
          <p:cNvSpPr txBox="1">
            <a:spLocks/>
          </p:cNvSpPr>
          <p:nvPr/>
        </p:nvSpPr>
        <p:spPr>
          <a:xfrm>
            <a:off x="5407649" y="6255557"/>
            <a:ext cx="2688953" cy="39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12C massacre in York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F5D8E82-2C91-7F4F-955F-3EA0B17D1C99}"/>
              </a:ext>
            </a:extLst>
          </p:cNvPr>
          <p:cNvSpPr txBox="1">
            <a:spLocks/>
          </p:cNvSpPr>
          <p:nvPr/>
        </p:nvSpPr>
        <p:spPr>
          <a:xfrm>
            <a:off x="9402465" y="172677"/>
            <a:ext cx="2292736" cy="39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The Holocaust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9817870-4932-2448-AD03-E060CAC4DBED}"/>
              </a:ext>
            </a:extLst>
          </p:cNvPr>
          <p:cNvSpPr txBox="1">
            <a:spLocks/>
          </p:cNvSpPr>
          <p:nvPr/>
        </p:nvSpPr>
        <p:spPr>
          <a:xfrm>
            <a:off x="9063516" y="6221051"/>
            <a:ext cx="2292736" cy="39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Auschwitz-Birkenau</a:t>
            </a:r>
          </a:p>
        </p:txBody>
      </p:sp>
    </p:spTree>
    <p:extLst>
      <p:ext uri="{BB962C8B-B14F-4D97-AF65-F5344CB8AC3E}">
        <p14:creationId xmlns:p14="http://schemas.microsoft.com/office/powerpoint/2010/main" val="6312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descr="Why are people anti-Semitic? | What's Behind Prejudice? Episode 4 | BBC Ideas">
            <a:hlinkClick r:id="" action="ppaction://media"/>
            <a:extLst>
              <a:ext uri="{FF2B5EF4-FFF2-40B4-BE49-F238E27FC236}">
                <a16:creationId xmlns:a16="http://schemas.microsoft.com/office/drawing/2014/main" id="{D5BB29F2-064C-1744-857D-6325FD1261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1377155"/>
            <a:ext cx="7214616" cy="4076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3296A1-5F35-9B4A-9D0D-C38EC6FC45E5}"/>
              </a:ext>
            </a:extLst>
          </p:cNvPr>
          <p:cNvSpPr txBox="1"/>
          <p:nvPr/>
        </p:nvSpPr>
        <p:spPr>
          <a:xfrm>
            <a:off x="566975" y="2692009"/>
            <a:ext cx="3709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2"/>
                </a:solidFill>
              </a:rPr>
              <a:t>Antisemitism today</a:t>
            </a:r>
          </a:p>
        </p:txBody>
      </p:sp>
    </p:spTree>
    <p:extLst>
      <p:ext uri="{BB962C8B-B14F-4D97-AF65-F5344CB8AC3E}">
        <p14:creationId xmlns:p14="http://schemas.microsoft.com/office/powerpoint/2010/main" val="39075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526592-94A7-D147-BA65-16D348F5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How would you define these terms?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B16D47-2A31-F84D-846F-64D8211F6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69" y="1883601"/>
            <a:ext cx="1068669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accent2"/>
                </a:solidFill>
              </a:rPr>
              <a:t>Jewish</a:t>
            </a:r>
          </a:p>
          <a:p>
            <a:pPr marL="0" indent="0" algn="ctr">
              <a:buNone/>
            </a:pPr>
            <a:endParaRPr lang="en-GB" sz="40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accent2"/>
                </a:solidFill>
              </a:rPr>
              <a:t>Antisemitism</a:t>
            </a:r>
          </a:p>
          <a:p>
            <a:pPr marL="0" indent="0" algn="ctr">
              <a:buNone/>
            </a:pPr>
            <a:endParaRPr lang="en-GB" sz="40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accent2"/>
                </a:solidFill>
              </a:rPr>
              <a:t>Judaism</a:t>
            </a:r>
          </a:p>
        </p:txBody>
      </p:sp>
    </p:spTree>
    <p:extLst>
      <p:ext uri="{BB962C8B-B14F-4D97-AF65-F5344CB8AC3E}">
        <p14:creationId xmlns:p14="http://schemas.microsoft.com/office/powerpoint/2010/main" val="15555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95D7A63-3E13-4581-92BA-C06C20077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2221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24762763-87E6-FE4A-85BD-3CD113F8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43" y="2766218"/>
            <a:ext cx="2789920" cy="13255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/>
              <a:t>Add these keywords with their definitions to your glossary</a:t>
            </a:r>
          </a:p>
        </p:txBody>
      </p:sp>
    </p:spTree>
    <p:extLst>
      <p:ext uri="{BB962C8B-B14F-4D97-AF65-F5344CB8AC3E}">
        <p14:creationId xmlns:p14="http://schemas.microsoft.com/office/powerpoint/2010/main" val="173366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371B6969-F7DC-4DA9-AD95-95190E5B3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4340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5EADB120-6008-8047-A8D6-9B5C4DC8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46" y="-130629"/>
            <a:ext cx="3622136" cy="1325563"/>
          </a:xfrm>
        </p:spPr>
        <p:txBody>
          <a:bodyPr>
            <a:noAutofit/>
          </a:bodyPr>
          <a:lstStyle/>
          <a:p>
            <a:pPr algn="ctr"/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Add these keywords to your glossary too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E8E9A19-6516-244B-82BE-AF495296C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460" y="1719060"/>
            <a:ext cx="3622136" cy="4950251"/>
          </a:xfrm>
          <a:prstGeom prst="rect">
            <a:avLst/>
          </a:prstGeom>
        </p:spPr>
      </p:pic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E8DDECC-6E1A-9E4A-8332-A3B1733A7D3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07596" y="5781983"/>
            <a:ext cx="4202102" cy="663061"/>
          </a:xfrm>
          <a:prstGeom prst="bentConnector3">
            <a:avLst>
              <a:gd name="adj1" fmla="val 50000"/>
            </a:avLst>
          </a:prstGeom>
          <a:ln w="28575">
            <a:solidFill>
              <a:srgbClr val="C074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3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F692-C458-D44E-9C38-3E851AE2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/>
              <a:t>A brief history of antisemitism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729D-A86A-7941-8ED8-844C90C4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43" y="2758237"/>
            <a:ext cx="11242513" cy="3547872"/>
          </a:xfrm>
        </p:spPr>
        <p:txBody>
          <a:bodyPr numCol="1" anchor="t">
            <a:noAutofit/>
          </a:bodyPr>
          <a:lstStyle/>
          <a:p>
            <a:pPr lvl="0"/>
            <a:r>
              <a:rPr lang="en-GB" dirty="0"/>
              <a:t>There is a very long history of this form of </a:t>
            </a:r>
            <a:r>
              <a:rPr lang="en-GB" b="1" dirty="0">
                <a:solidFill>
                  <a:schemeClr val="accent4"/>
                </a:solidFill>
              </a:rPr>
              <a:t>racism</a:t>
            </a:r>
          </a:p>
          <a:p>
            <a:pPr lvl="0"/>
            <a:r>
              <a:rPr lang="en-GB" dirty="0"/>
              <a:t>The earliest examples go back to the days of the Bible</a:t>
            </a:r>
          </a:p>
          <a:p>
            <a:r>
              <a:rPr lang="en-GB" dirty="0"/>
              <a:t>The first records of Jews in England go back to 1070, when they were invited to settle in England by William the Conqueror </a:t>
            </a:r>
          </a:p>
          <a:p>
            <a:pPr lvl="0"/>
            <a:r>
              <a:rPr lang="en-GB" dirty="0"/>
              <a:t>Between 1290 and 1656, Jews were </a:t>
            </a:r>
            <a:r>
              <a:rPr lang="en-GB" b="1" dirty="0">
                <a:solidFill>
                  <a:schemeClr val="accent4"/>
                </a:solidFill>
              </a:rPr>
              <a:t>banished</a:t>
            </a:r>
            <a:r>
              <a:rPr lang="en-GB" b="1" dirty="0"/>
              <a:t> </a:t>
            </a:r>
            <a:r>
              <a:rPr lang="en-GB" dirty="0"/>
              <a:t>from England</a:t>
            </a:r>
          </a:p>
          <a:p>
            <a:pPr lvl="0"/>
            <a:r>
              <a:rPr lang="en-GB" dirty="0"/>
              <a:t>In the 1800s and early 1900s, a wave of </a:t>
            </a:r>
            <a:r>
              <a:rPr lang="en-GB" b="1" dirty="0">
                <a:solidFill>
                  <a:schemeClr val="accent4"/>
                </a:solidFill>
              </a:rPr>
              <a:t>pogroms</a:t>
            </a:r>
            <a:r>
              <a:rPr lang="en-GB" dirty="0"/>
              <a:t> (violent attacks on Jews) swept across the Russian Empire</a:t>
            </a:r>
          </a:p>
          <a:p>
            <a:pPr lvl="0"/>
            <a:r>
              <a:rPr lang="en-GB" dirty="0"/>
              <a:t>Antisemitism is still a big problem today, in Britain and elsewhere</a:t>
            </a:r>
          </a:p>
        </p:txBody>
      </p:sp>
      <p:pic>
        <p:nvPicPr>
          <p:cNvPr id="1026" name="Picture 2" descr="Anti-Semitism: What is it and why are the Labour Party talking about it? -  CBBC Newsround">
            <a:extLst>
              <a:ext uri="{FF2B5EF4-FFF2-40B4-BE49-F238E27FC236}">
                <a16:creationId xmlns:a16="http://schemas.microsoft.com/office/drawing/2014/main" id="{73D44F7D-C3F9-0F43-95A3-CAF924B4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7517" y="457045"/>
            <a:ext cx="3113025" cy="17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antisemitism slips beneath the radar on left-wing social media">
            <a:extLst>
              <a:ext uri="{FF2B5EF4-FFF2-40B4-BE49-F238E27FC236}">
                <a16:creationId xmlns:a16="http://schemas.microsoft.com/office/drawing/2014/main" id="{7DF627E8-9150-BA41-AAB6-E0A00FE8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555" y="1576768"/>
            <a:ext cx="3113025" cy="17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3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E413F-B70E-9D4A-8739-ACED72DC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42" y="188392"/>
            <a:ext cx="4597129" cy="1938992"/>
          </a:xfrm>
        </p:spPr>
        <p:txBody>
          <a:bodyPr anchor="b">
            <a:noAutofit/>
          </a:bodyPr>
          <a:lstStyle/>
          <a:p>
            <a:r>
              <a:rPr lang="en-GB" sz="2800" b="1" dirty="0"/>
              <a:t>2a. Create a timeline of antisemitism in Europe from 1070 to the early 1900s using these information cards: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ED8F7-5055-204F-9DAA-88221357E504}"/>
              </a:ext>
            </a:extLst>
          </p:cNvPr>
          <p:cNvSpPr txBox="1"/>
          <p:nvPr/>
        </p:nvSpPr>
        <p:spPr>
          <a:xfrm>
            <a:off x="4885871" y="574892"/>
            <a:ext cx="2606408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In York, England in </a:t>
            </a:r>
            <a:r>
              <a:rPr lang="en-GB" sz="2000" u="sng" dirty="0">
                <a:solidFill>
                  <a:schemeClr val="bg1"/>
                </a:solidFill>
              </a:rPr>
              <a:t>1190</a:t>
            </a:r>
            <a:r>
              <a:rPr lang="en-GB" sz="2000" dirty="0">
                <a:solidFill>
                  <a:schemeClr val="bg1"/>
                </a:solidFill>
              </a:rPr>
              <a:t>, the city’s entire Jewish population was trapped inside the tower of York Castle and </a:t>
            </a:r>
            <a:r>
              <a:rPr lang="en-GB" sz="2000" b="1" dirty="0">
                <a:solidFill>
                  <a:schemeClr val="bg1"/>
                </a:solidFill>
              </a:rPr>
              <a:t>massacred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B8AC8-D136-1D46-810E-FB9A1339FCD8}"/>
              </a:ext>
            </a:extLst>
          </p:cNvPr>
          <p:cNvSpPr txBox="1"/>
          <p:nvPr/>
        </p:nvSpPr>
        <p:spPr>
          <a:xfrm>
            <a:off x="7960751" y="2992977"/>
            <a:ext cx="3928377" cy="193899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In the </a:t>
            </a:r>
            <a:r>
              <a:rPr lang="en-GB" sz="2000" u="sng" dirty="0">
                <a:solidFill>
                  <a:schemeClr val="bg1"/>
                </a:solidFill>
              </a:rPr>
              <a:t>1800s and early 1900s</a:t>
            </a:r>
            <a:r>
              <a:rPr lang="en-GB" sz="2000" dirty="0">
                <a:solidFill>
                  <a:schemeClr val="bg1"/>
                </a:solidFill>
              </a:rPr>
              <a:t>, a wave of </a:t>
            </a:r>
            <a:r>
              <a:rPr lang="en-GB" sz="2000" b="1" dirty="0">
                <a:solidFill>
                  <a:schemeClr val="bg1"/>
                </a:solidFill>
              </a:rPr>
              <a:t>pogroms</a:t>
            </a:r>
            <a:r>
              <a:rPr lang="en-GB" sz="2000" dirty="0">
                <a:solidFill>
                  <a:schemeClr val="bg1"/>
                </a:solidFill>
              </a:rPr>
              <a:t> (violent attacks on Jews) swept across the Russian Empire. For example, during the Kishinev pogrom of </a:t>
            </a:r>
            <a:r>
              <a:rPr lang="en-GB" sz="2000" u="sng" dirty="0">
                <a:solidFill>
                  <a:schemeClr val="bg1"/>
                </a:solidFill>
              </a:rPr>
              <a:t>1903</a:t>
            </a:r>
            <a:r>
              <a:rPr lang="en-GB" sz="2000" dirty="0">
                <a:solidFill>
                  <a:schemeClr val="bg1"/>
                </a:solidFill>
              </a:rPr>
              <a:t>, 49 Jews were killed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7D6A74-1D05-D541-9BA5-9CA0A8EF96EC}"/>
              </a:ext>
            </a:extLst>
          </p:cNvPr>
          <p:cNvSpPr txBox="1"/>
          <p:nvPr/>
        </p:nvSpPr>
        <p:spPr>
          <a:xfrm>
            <a:off x="7920445" y="5157062"/>
            <a:ext cx="3764333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For more on antisemitism during the </a:t>
            </a:r>
            <a:r>
              <a:rPr lang="en-GB" sz="2000" u="sng" dirty="0">
                <a:solidFill>
                  <a:schemeClr val="bg1"/>
                </a:solidFill>
              </a:rPr>
              <a:t>medieval period</a:t>
            </a:r>
            <a:r>
              <a:rPr lang="en-GB" sz="2000" dirty="0">
                <a:solidFill>
                  <a:schemeClr val="bg1"/>
                </a:solidFill>
              </a:rPr>
              <a:t>, see the </a:t>
            </a:r>
            <a:r>
              <a:rPr lang="en-GB" sz="2000" b="1" dirty="0">
                <a:solidFill>
                  <a:schemeClr val="bg1"/>
                </a:solidFill>
              </a:rPr>
              <a:t>video</a:t>
            </a:r>
            <a:r>
              <a:rPr lang="en-GB" sz="2000" dirty="0">
                <a:solidFill>
                  <a:schemeClr val="bg1"/>
                </a:solidFill>
              </a:rPr>
              <a:t> on the next slide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030DA-81A2-EB4E-855D-C51D4328344A}"/>
              </a:ext>
            </a:extLst>
          </p:cNvPr>
          <p:cNvSpPr txBox="1"/>
          <p:nvPr/>
        </p:nvSpPr>
        <p:spPr>
          <a:xfrm>
            <a:off x="378270" y="2876120"/>
            <a:ext cx="2691987" cy="255454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Across Europe in the </a:t>
            </a:r>
            <a:r>
              <a:rPr lang="en-GB" sz="2000" u="sng" dirty="0">
                <a:solidFill>
                  <a:schemeClr val="bg1"/>
                </a:solidFill>
              </a:rPr>
              <a:t>1400s</a:t>
            </a:r>
            <a:r>
              <a:rPr lang="en-GB" sz="2000" dirty="0">
                <a:solidFill>
                  <a:schemeClr val="bg1"/>
                </a:solidFill>
              </a:rPr>
              <a:t>, during times of disease, Jews were accused of poisoning local rivers and wells. They were often forced to live in Jewish-only </a:t>
            </a:r>
            <a:r>
              <a:rPr lang="en-GB" sz="2000" b="1" dirty="0">
                <a:solidFill>
                  <a:schemeClr val="bg1"/>
                </a:solidFill>
              </a:rPr>
              <a:t>ghettos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2026A9-910C-AB48-9126-D2D290EC4E37}"/>
              </a:ext>
            </a:extLst>
          </p:cNvPr>
          <p:cNvSpPr/>
          <p:nvPr/>
        </p:nvSpPr>
        <p:spPr>
          <a:xfrm>
            <a:off x="7756401" y="373104"/>
            <a:ext cx="3928377" cy="22467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2000" dirty="0">
                <a:solidFill>
                  <a:schemeClr val="bg1"/>
                </a:solidFill>
              </a:rPr>
              <a:t>During the reign of King Henry III of England in the </a:t>
            </a:r>
            <a:r>
              <a:rPr lang="en-GB" sz="2000" u="sng" dirty="0">
                <a:solidFill>
                  <a:schemeClr val="bg1"/>
                </a:solidFill>
              </a:rPr>
              <a:t>1200s</a:t>
            </a:r>
            <a:r>
              <a:rPr lang="en-GB" sz="2000" dirty="0">
                <a:solidFill>
                  <a:schemeClr val="bg1"/>
                </a:solidFill>
              </a:rPr>
              <a:t>, antisemitic laws were passed. This included a law that Jews must wear a </a:t>
            </a:r>
            <a:r>
              <a:rPr lang="en-GB" sz="2000" b="1" dirty="0">
                <a:solidFill>
                  <a:schemeClr val="bg1"/>
                </a:solidFill>
              </a:rPr>
              <a:t>badge of shame </a:t>
            </a:r>
            <a:r>
              <a:rPr lang="en-GB" sz="2000" dirty="0">
                <a:solidFill>
                  <a:schemeClr val="bg1"/>
                </a:solidFill>
              </a:rPr>
              <a:t>to distinguish them as Jewish.</a:t>
            </a:r>
          </a:p>
          <a:p>
            <a:pPr lvl="0" algn="ctr"/>
            <a:r>
              <a:rPr lang="en-GB" sz="2000" dirty="0">
                <a:solidFill>
                  <a:schemeClr val="bg1"/>
                </a:solidFill>
              </a:rPr>
              <a:t>Does this remind you of anything?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77B37-2C66-E24E-9751-82B99A36170A}"/>
              </a:ext>
            </a:extLst>
          </p:cNvPr>
          <p:cNvSpPr txBox="1"/>
          <p:nvPr/>
        </p:nvSpPr>
        <p:spPr>
          <a:xfrm>
            <a:off x="3448527" y="2913338"/>
            <a:ext cx="4175813" cy="19389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Across Europe in the </a:t>
            </a:r>
            <a:r>
              <a:rPr lang="en-GB" sz="2000" u="sng" dirty="0">
                <a:solidFill>
                  <a:schemeClr val="bg1"/>
                </a:solidFill>
              </a:rPr>
              <a:t>1100s</a:t>
            </a:r>
            <a:r>
              <a:rPr lang="en-GB" sz="2000" dirty="0">
                <a:solidFill>
                  <a:schemeClr val="bg1"/>
                </a:solidFill>
              </a:rPr>
              <a:t>, Jews were </a:t>
            </a:r>
            <a:r>
              <a:rPr lang="en-GB" sz="2000" b="1" dirty="0">
                <a:solidFill>
                  <a:schemeClr val="bg1"/>
                </a:solidFill>
              </a:rPr>
              <a:t>not allowed to own land</a:t>
            </a:r>
            <a:r>
              <a:rPr lang="en-GB" sz="2000" dirty="0">
                <a:solidFill>
                  <a:schemeClr val="bg1"/>
                </a:solidFill>
              </a:rPr>
              <a:t>. This meant that they couldn’t be farmers, so they often lent money instead. This is where the antisemitic stereotype of Jews as money lenders comes from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3BC58D-96F7-6246-BDBC-7E3DD540AA32}"/>
              </a:ext>
            </a:extLst>
          </p:cNvPr>
          <p:cNvSpPr txBox="1"/>
          <p:nvPr/>
        </p:nvSpPr>
        <p:spPr>
          <a:xfrm>
            <a:off x="4073834" y="5153329"/>
            <a:ext cx="3442930" cy="101566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In </a:t>
            </a:r>
            <a:r>
              <a:rPr lang="en-GB" sz="2000" u="sng" dirty="0">
                <a:solidFill>
                  <a:schemeClr val="bg1"/>
                </a:solidFill>
              </a:rPr>
              <a:t>1290</a:t>
            </a:r>
            <a:r>
              <a:rPr lang="en-GB" sz="2000" dirty="0">
                <a:solidFill>
                  <a:schemeClr val="bg1"/>
                </a:solidFill>
              </a:rPr>
              <a:t>, Jews were </a:t>
            </a:r>
            <a:r>
              <a:rPr lang="en-GB" sz="2000" b="1" dirty="0">
                <a:solidFill>
                  <a:schemeClr val="bg1"/>
                </a:solidFill>
              </a:rPr>
              <a:t>banished</a:t>
            </a:r>
            <a:r>
              <a:rPr lang="en-GB" sz="2000" dirty="0">
                <a:solidFill>
                  <a:schemeClr val="bg1"/>
                </a:solidFill>
              </a:rPr>
              <a:t> from England. They were not allowed to return until </a:t>
            </a:r>
            <a:r>
              <a:rPr lang="en-GB" sz="2000" u="sng" dirty="0">
                <a:solidFill>
                  <a:schemeClr val="bg1"/>
                </a:solidFill>
              </a:rPr>
              <a:t>1656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9705C-3864-CE4E-835D-563AD07F67B8}"/>
              </a:ext>
            </a:extLst>
          </p:cNvPr>
          <p:cNvSpPr txBox="1"/>
          <p:nvPr/>
        </p:nvSpPr>
        <p:spPr>
          <a:xfrm>
            <a:off x="1301791" y="5636501"/>
            <a:ext cx="2320934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In </a:t>
            </a:r>
            <a:r>
              <a:rPr lang="en-GB" sz="2000" u="sng" dirty="0">
                <a:solidFill>
                  <a:schemeClr val="bg1"/>
                </a:solidFill>
              </a:rPr>
              <a:t>1492</a:t>
            </a:r>
            <a:r>
              <a:rPr lang="en-GB" sz="2000" dirty="0">
                <a:solidFill>
                  <a:schemeClr val="bg1"/>
                </a:solidFill>
              </a:rPr>
              <a:t>, Jews were </a:t>
            </a:r>
            <a:r>
              <a:rPr lang="en-GB" sz="2000" b="1" dirty="0">
                <a:solidFill>
                  <a:schemeClr val="bg1"/>
                </a:solidFill>
              </a:rPr>
              <a:t>banished</a:t>
            </a:r>
            <a:r>
              <a:rPr lang="en-GB" sz="2000" dirty="0">
                <a:solidFill>
                  <a:schemeClr val="bg1"/>
                </a:solidFill>
              </a:rPr>
              <a:t> from Spain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1C6E8B7-B65C-F446-843F-B7CF98E0A8DD}"/>
              </a:ext>
            </a:extLst>
          </p:cNvPr>
          <p:cNvSpPr txBox="1">
            <a:spLocks/>
          </p:cNvSpPr>
          <p:nvPr/>
        </p:nvSpPr>
        <p:spPr>
          <a:xfrm>
            <a:off x="2270825" y="6481564"/>
            <a:ext cx="11878395" cy="109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/>
              <a:t>Extension: What aspects of Jewish life were impacted by this antisemitism?</a:t>
            </a:r>
          </a:p>
        </p:txBody>
      </p:sp>
    </p:spTree>
    <p:extLst>
      <p:ext uri="{BB962C8B-B14F-4D97-AF65-F5344CB8AC3E}">
        <p14:creationId xmlns:p14="http://schemas.microsoft.com/office/powerpoint/2010/main" val="141032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PPT" id="{928B64B4-EE8A-B24C-9EFB-80711E0726FE}" vid="{41CFEAAB-C0BE-ED4F-AA8F-D735C36EB6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2172</TotalTime>
  <Words>1385</Words>
  <Application>Microsoft Macintosh PowerPoint</Application>
  <PresentationFormat>Widescreen</PresentationFormat>
  <Paragraphs>113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</vt:lpstr>
      <vt:lpstr>Office Theme</vt:lpstr>
      <vt:lpstr>Why was Zionism established in the nineteenth century?</vt:lpstr>
      <vt:lpstr>Learning objectives</vt:lpstr>
      <vt:lpstr>Starter activity</vt:lpstr>
      <vt:lpstr>PowerPoint Presentation</vt:lpstr>
      <vt:lpstr>How would you define these terms?</vt:lpstr>
      <vt:lpstr>Add these keywords with their definitions to your glossary</vt:lpstr>
      <vt:lpstr>  Add these keywords to your glossary too</vt:lpstr>
      <vt:lpstr>A brief history of antisemitism</vt:lpstr>
      <vt:lpstr>2a. Create a timeline of antisemitism in Europe from 1070 to the early 1900s using these information cards:</vt:lpstr>
      <vt:lpstr>Watch up to 02:46 on antisemitism in the medieval period</vt:lpstr>
      <vt:lpstr>Why did Zionism emerge in the nineteenth century?</vt:lpstr>
      <vt:lpstr>Watch 00.17-01.22 for more about Zionism</vt:lpstr>
      <vt:lpstr>Why did Zionism emerge in the nineteenth century?</vt:lpstr>
      <vt:lpstr>PowerPoint Presentation</vt:lpstr>
      <vt:lpstr>2b) Arguments for and against Zionism in the nineteenth century</vt:lpstr>
      <vt:lpstr>2c) Debating activity  You are now going to be assigned a partner. You and your partner are either ‘support’ or ‘opposition’ to Zionism. You can spend a few minutes preparing your argument  Then you will join with another pair and have a debate about Zionism in the nineteenth century  What can you use from this lesson and last lesson to support your argument? </vt:lpstr>
      <vt:lpstr>How did you find this activity?</vt:lpstr>
      <vt:lpstr>Plenary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 Palestine historically been an empty land?</dc:title>
  <dc:creator>Kelsted, Charlotte</dc:creator>
  <cp:lastModifiedBy>Kelsted, Charlotte</cp:lastModifiedBy>
  <cp:revision>791</cp:revision>
  <dcterms:created xsi:type="dcterms:W3CDTF">2021-07-28T11:26:13Z</dcterms:created>
  <dcterms:modified xsi:type="dcterms:W3CDTF">2021-08-16T14:31:22Z</dcterms:modified>
</cp:coreProperties>
</file>